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71" r:id="rId1"/>
    <p:sldMasterId id="2147483823" r:id="rId2"/>
  </p:sldMasterIdLst>
  <p:notesMasterIdLst>
    <p:notesMasterId r:id="rId98"/>
  </p:notesMasterIdLst>
  <p:handoutMasterIdLst>
    <p:handoutMasterId r:id="rId99"/>
  </p:handoutMasterIdLst>
  <p:sldIdLst>
    <p:sldId id="432" r:id="rId3"/>
    <p:sldId id="256" r:id="rId4"/>
    <p:sldId id="304" r:id="rId5"/>
    <p:sldId id="323" r:id="rId6"/>
    <p:sldId id="419" r:id="rId7"/>
    <p:sldId id="392" r:id="rId8"/>
    <p:sldId id="355" r:id="rId9"/>
    <p:sldId id="356" r:id="rId10"/>
    <p:sldId id="357" r:id="rId11"/>
    <p:sldId id="415" r:id="rId12"/>
    <p:sldId id="416" r:id="rId13"/>
    <p:sldId id="324" r:id="rId14"/>
    <p:sldId id="382" r:id="rId15"/>
    <p:sldId id="325" r:id="rId16"/>
    <p:sldId id="383" r:id="rId17"/>
    <p:sldId id="384" r:id="rId18"/>
    <p:sldId id="326" r:id="rId19"/>
    <p:sldId id="421" r:id="rId20"/>
    <p:sldId id="422" r:id="rId21"/>
    <p:sldId id="333" r:id="rId22"/>
    <p:sldId id="423" r:id="rId23"/>
    <p:sldId id="428" r:id="rId24"/>
    <p:sldId id="430" r:id="rId25"/>
    <p:sldId id="424" r:id="rId26"/>
    <p:sldId id="334" r:id="rId27"/>
    <p:sldId id="417" r:id="rId28"/>
    <p:sldId id="338" r:id="rId29"/>
    <p:sldId id="385" r:id="rId30"/>
    <p:sldId id="393" r:id="rId31"/>
    <p:sldId id="359" r:id="rId32"/>
    <p:sldId id="366" r:id="rId33"/>
    <p:sldId id="360" r:id="rId34"/>
    <p:sldId id="361" r:id="rId35"/>
    <p:sldId id="362" r:id="rId36"/>
    <p:sldId id="363" r:id="rId37"/>
    <p:sldId id="364" r:id="rId38"/>
    <p:sldId id="367" r:id="rId39"/>
    <p:sldId id="365" r:id="rId40"/>
    <p:sldId id="358" r:id="rId41"/>
    <p:sldId id="339" r:id="rId42"/>
    <p:sldId id="386" r:id="rId43"/>
    <p:sldId id="340" r:id="rId44"/>
    <p:sldId id="388" r:id="rId45"/>
    <p:sldId id="387" r:id="rId46"/>
    <p:sldId id="408" r:id="rId47"/>
    <p:sldId id="341" r:id="rId48"/>
    <p:sldId id="394" r:id="rId49"/>
    <p:sldId id="344" r:id="rId50"/>
    <p:sldId id="345" r:id="rId51"/>
    <p:sldId id="346" r:id="rId52"/>
    <p:sldId id="395" r:id="rId53"/>
    <p:sldId id="396" r:id="rId54"/>
    <p:sldId id="397" r:id="rId55"/>
    <p:sldId id="433" r:id="rId56"/>
    <p:sldId id="398" r:id="rId57"/>
    <p:sldId id="427" r:id="rId58"/>
    <p:sldId id="41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20" r:id="rId68"/>
    <p:sldId id="407" r:id="rId69"/>
    <p:sldId id="368" r:id="rId70"/>
    <p:sldId id="369" r:id="rId71"/>
    <p:sldId id="343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409" r:id="rId80"/>
    <p:sldId id="412" r:id="rId81"/>
    <p:sldId id="413" r:id="rId82"/>
    <p:sldId id="411" r:id="rId83"/>
    <p:sldId id="377" r:id="rId84"/>
    <p:sldId id="410" r:id="rId85"/>
    <p:sldId id="349" r:id="rId86"/>
    <p:sldId id="351" r:id="rId87"/>
    <p:sldId id="352" r:id="rId88"/>
    <p:sldId id="347" r:id="rId89"/>
    <p:sldId id="350" r:id="rId90"/>
    <p:sldId id="348" r:id="rId91"/>
    <p:sldId id="353" r:id="rId92"/>
    <p:sldId id="414" r:id="rId93"/>
    <p:sldId id="431" r:id="rId94"/>
    <p:sldId id="425" r:id="rId95"/>
    <p:sldId id="426" r:id="rId96"/>
    <p:sldId id="434" r:id="rId97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2pPr>
    <a:lvl3pPr marL="9144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3pPr>
    <a:lvl4pPr marL="13716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4pPr>
    <a:lvl5pPr marL="1828800" algn="l" rtl="0" fontAlgn="base">
      <a:lnSpc>
        <a:spcPct val="80000"/>
      </a:lnSpc>
      <a:spcBef>
        <a:spcPct val="0"/>
      </a:spcBef>
      <a:spcAft>
        <a:spcPct val="0"/>
      </a:spcAft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3200" kern="1200">
        <a:solidFill>
          <a:srgbClr val="CC0000"/>
        </a:solidFill>
        <a:latin typeface="Arial Narrow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91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33C"/>
    <a:srgbClr val="66B84F"/>
    <a:srgbClr val="30D646"/>
    <a:srgbClr val="43C54C"/>
    <a:srgbClr val="479F47"/>
    <a:srgbClr val="003EA2"/>
    <a:srgbClr val="A5A6A5"/>
    <a:srgbClr val="808084"/>
    <a:srgbClr val="86868A"/>
    <a:srgbClr val="00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74749" autoAdjust="0"/>
  </p:normalViewPr>
  <p:slideViewPr>
    <p:cSldViewPr snapToGrid="0">
      <p:cViewPr varScale="1">
        <p:scale>
          <a:sx n="100" d="100"/>
          <a:sy n="100" d="100"/>
        </p:scale>
        <p:origin x="82" y="115"/>
      </p:cViewPr>
      <p:guideLst>
        <p:guide orient="horz" pos="291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606"/>
    </p:cViewPr>
  </p:sorterViewPr>
  <p:notesViewPr>
    <p:cSldViewPr>
      <p:cViewPr varScale="1">
        <p:scale>
          <a:sx n="74" d="100"/>
          <a:sy n="74" d="100"/>
        </p:scale>
        <p:origin x="2098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ABADD-5C5B-464D-8ABA-C2EB27A16069}" type="datetimeFigureOut">
              <a:rPr lang="en-US" sz="800" smtClean="0">
                <a:solidFill>
                  <a:srgbClr val="808080"/>
                </a:solidFill>
              </a:rPr>
              <a:pPr/>
              <a:t>11/4/2015</a:t>
            </a:fld>
            <a:endParaRPr lang="en-US" sz="80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4099-6FC9-5142-A460-BCC6ADF42FE2}" type="slidenum">
              <a:rPr lang="en-US" sz="800" smtClean="0">
                <a:solidFill>
                  <a:srgbClr val="808080"/>
                </a:solidFill>
              </a:rPr>
              <a:pPr/>
              <a:t>‹#›</a:t>
            </a:fld>
            <a:endParaRPr lang="en-US" sz="8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2999" y="4416425"/>
            <a:ext cx="4724401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/>
        <a:ea typeface="ＭＳ Ｐゴシック" charset="-128"/>
        <a:cs typeface="Arial Narrow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416425"/>
            <a:ext cx="4724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A7B14B-6E22-454B-8DD7-27FF6CCA48FA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3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KP  P645</a:t>
            </a:r>
          </a:p>
          <a:p>
            <a:r>
              <a:rPr lang="en-US" dirty="0" smtClean="0"/>
              <a:t>KI   P647</a:t>
            </a:r>
          </a:p>
          <a:p>
            <a:r>
              <a:rPr lang="en-US" dirty="0" smtClean="0"/>
              <a:t>What is not shown in the block diagram is a scaling block that per unitizes the gain</a:t>
            </a:r>
          </a:p>
          <a:p>
            <a:endParaRPr lang="en-US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a gain of one.  The controller will have 100% output if there is 100% of error.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100% of error is defined as an error equal to base speed of the motor 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 1780 rpm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properly tune you must be able to see the </a:t>
            </a:r>
            <a:r>
              <a:rPr lang="en-US" dirty="0" err="1" smtClean="0"/>
              <a:t>reference,feedback</a:t>
            </a:r>
            <a:r>
              <a:rPr lang="en-US" dirty="0" smtClean="0"/>
              <a:t> and output.</a:t>
            </a:r>
          </a:p>
          <a:p>
            <a:r>
              <a:rPr lang="en-US" dirty="0" smtClean="0"/>
              <a:t>One of the best methods is to use RS5K trending</a:t>
            </a:r>
          </a:p>
          <a:p>
            <a:r>
              <a:rPr lang="en-US" dirty="0" smtClean="0"/>
              <a:t>13 rpm of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deviation</a:t>
            </a:r>
            <a:r>
              <a:rPr lang="en-US" baseline="0" dirty="0" smtClean="0"/>
              <a:t> 60 rpm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3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rpm of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rpm</a:t>
            </a:r>
            <a:r>
              <a:rPr lang="en-US" baseline="0" dirty="0" smtClean="0"/>
              <a:t> of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rpm of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rpm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steady</a:t>
            </a:r>
            <a:r>
              <a:rPr lang="en-US" baseline="0" dirty="0" smtClean="0"/>
              <a:t> state error!!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Relatively quick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1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</a:t>
            </a:r>
            <a:r>
              <a:rPr lang="en-US" baseline="0" dirty="0" smtClean="0"/>
              <a:t> to ring  over under.  This is sometimes stated as the classical response  ¼ of the overshoot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2999" y="4416425"/>
            <a:ext cx="4724401" cy="4183063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half is the easiest way</a:t>
            </a:r>
            <a:r>
              <a:rPr lang="en-US" baseline="0" dirty="0" smtClean="0"/>
              <a:t> to tune  100+50)/2=75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05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50+75)/2=63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5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like the response that integral gives us on the load response.  But</a:t>
            </a:r>
            <a:r>
              <a:rPr lang="en-US" baseline="0" dirty="0" smtClean="0"/>
              <a:t> not on the speed reference change.  So </a:t>
            </a:r>
            <a:r>
              <a:rPr lang="en-US" baseline="0" dirty="0" err="1" smtClean="0"/>
              <a:t>Nff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antibackup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13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Doubled KP to</a:t>
            </a:r>
            <a:r>
              <a:rPr lang="en-US" baseline="0" dirty="0" smtClean="0"/>
              <a:t> try to drive the overshoot to zero  (no success)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1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not showing the load response because they are the same.  NFF only operates on the speed reference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Calculating</a:t>
            </a:r>
            <a:r>
              <a:rPr lang="en-US" baseline="0" dirty="0" smtClean="0"/>
              <a:t> KP/KI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4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the control engineer to see the response of all the frequencies</a:t>
            </a:r>
          </a:p>
          <a:p>
            <a:r>
              <a:rPr lang="en-US" dirty="0"/>
              <a:t>Allows for the proper alignment of filters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65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Bode Plot of a simple low pass filter</a:t>
            </a:r>
          </a:p>
          <a:p>
            <a:endParaRPr lang="en-US" dirty="0"/>
          </a:p>
          <a:p>
            <a:r>
              <a:rPr lang="en-US" dirty="0" smtClean="0"/>
              <a:t>BW of filter is 10 radians/seconds</a:t>
            </a:r>
          </a:p>
          <a:p>
            <a:endParaRPr lang="en-US" dirty="0"/>
          </a:p>
          <a:p>
            <a:r>
              <a:rPr lang="en-US" dirty="0" smtClean="0"/>
              <a:t>Inputs</a:t>
            </a:r>
          </a:p>
          <a:p>
            <a:endParaRPr lang="en-US" dirty="0"/>
          </a:p>
          <a:p>
            <a:r>
              <a:rPr lang="en-US" dirty="0" smtClean="0"/>
              <a:t>1 rad/sec  no </a:t>
            </a:r>
            <a:r>
              <a:rPr lang="en-US" dirty="0" err="1" smtClean="0"/>
              <a:t>attenution</a:t>
            </a:r>
            <a:r>
              <a:rPr lang="en-US" dirty="0" smtClean="0"/>
              <a:t> and little phase shit</a:t>
            </a:r>
          </a:p>
          <a:p>
            <a:endParaRPr lang="en-US" dirty="0"/>
          </a:p>
          <a:p>
            <a:r>
              <a:rPr lang="en-US" dirty="0" smtClean="0"/>
              <a:t>10 </a:t>
            </a:r>
            <a:r>
              <a:rPr lang="en-US" dirty="0" err="1" smtClean="0"/>
              <a:t>radse</a:t>
            </a:r>
            <a:r>
              <a:rPr lang="en-US" dirty="0" smtClean="0"/>
              <a:t>/c  3db of attenuation, this is the half power point so the actual attenuation is 0.707</a:t>
            </a:r>
          </a:p>
          <a:p>
            <a:endParaRPr lang="en-US" dirty="0"/>
          </a:p>
          <a:p>
            <a:r>
              <a:rPr lang="en-US" dirty="0" smtClean="0"/>
              <a:t>20 rad/sec  20 </a:t>
            </a:r>
            <a:r>
              <a:rPr lang="en-US" dirty="0" err="1" smtClean="0"/>
              <a:t>db</a:t>
            </a:r>
            <a:r>
              <a:rPr lang="en-US" dirty="0" smtClean="0"/>
              <a:t> of attenuation  which is attenuation of 0.1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8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8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We are going to review basic</a:t>
            </a:r>
            <a:r>
              <a:rPr lang="en-US" sz="1000" baseline="0" dirty="0" smtClean="0"/>
              <a:t> regulator function and KP/KI.  How they can be tuned.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Frequency Response and how it relates to the time domain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Filters/Filters and more filters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Load Observer/Inertia Adaption We don’t need no stinking filters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Position Loop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We are using the PF755 specifically, but the concept should be easily translated to the entire </a:t>
            </a:r>
            <a:r>
              <a:rPr lang="en-US" sz="1000" baseline="0" dirty="0" err="1" smtClean="0"/>
              <a:t>PowerFlex</a:t>
            </a:r>
            <a:r>
              <a:rPr lang="en-US" sz="1000" baseline="0" dirty="0" smtClean="0"/>
              <a:t> Family and even all Allen Bradley low voltage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8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-3db point is the half power point\</a:t>
            </a:r>
          </a:p>
          <a:p>
            <a:endParaRPr lang="en-US" dirty="0" smtClean="0"/>
          </a:p>
          <a:p>
            <a:r>
              <a:rPr lang="en-US" dirty="0" smtClean="0"/>
              <a:t>20*log(A)=-3db</a:t>
            </a:r>
          </a:p>
          <a:p>
            <a:r>
              <a:rPr lang="en-US" dirty="0" smtClean="0"/>
              <a:t>A=10^(-3/20)</a:t>
            </a:r>
          </a:p>
          <a:p>
            <a:r>
              <a:rPr lang="en-US" dirty="0" smtClean="0"/>
              <a:t>A=0.707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5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0.1 Attenuation   90 degree phase shift!!</a:t>
            </a:r>
          </a:p>
          <a:p>
            <a:r>
              <a:rPr lang="en-US" dirty="0" smtClean="0"/>
              <a:t>Remember 180 degree shift is bad!</a:t>
            </a:r>
          </a:p>
          <a:p>
            <a:endParaRPr lang="en-US" dirty="0" smtClean="0"/>
          </a:p>
          <a:p>
            <a:r>
              <a:rPr lang="en-US" dirty="0" smtClean="0"/>
              <a:t>A=10^(-20/20)</a:t>
            </a:r>
          </a:p>
          <a:p>
            <a:r>
              <a:rPr lang="en-US" dirty="0" smtClean="0"/>
              <a:t>A=0.1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1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is the relationship for </a:t>
            </a:r>
            <a:r>
              <a:rPr lang="en-US" altLang="en-US" dirty="0" err="1" smtClean="0">
                <a:latin typeface="Arial" panose="020B0604020202020204" pitchFamily="34" charset="0"/>
              </a:rPr>
              <a:t>tunning</a:t>
            </a:r>
            <a:r>
              <a:rPr lang="en-US" altLang="en-US" dirty="0" smtClean="0">
                <a:latin typeface="Arial" panose="020B0604020202020204" pitchFamily="34" charset="0"/>
              </a:rPr>
              <a:t> used by the 700S.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The 700S autotune function will record the system inertia for the user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The user than can use P90 Bandwidth and P91 system damping to adjust KP and KI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KP is strictly a function of Bandwidth and Inertia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KI is a function of Bandwidth Inertia and damping.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The Load Time constant is a relationship between Bandwidth and system damping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97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ringing on the torque.</a:t>
            </a:r>
            <a:r>
              <a:rPr lang="en-US" baseline="0" dirty="0" smtClean="0"/>
              <a:t>  Can your mechanical system handle it.  Does the process require the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9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from the bode </a:t>
            </a:r>
            <a:r>
              <a:rPr lang="en-US" dirty="0" err="1" smtClean="0"/>
              <a:t>plote</a:t>
            </a:r>
            <a:r>
              <a:rPr lang="en-US" dirty="0" smtClean="0"/>
              <a:t>,  the more filtering the</a:t>
            </a:r>
            <a:r>
              <a:rPr lang="en-US" baseline="0" dirty="0" smtClean="0"/>
              <a:t> lower the phase </a:t>
            </a:r>
            <a:r>
              <a:rPr lang="en-US" baseline="0" dirty="0" err="1" smtClean="0"/>
              <a:t>marging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6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01675"/>
            <a:ext cx="4487863" cy="33655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48163"/>
            <a:ext cx="5030787" cy="4067175"/>
          </a:xfrm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460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how to set the drive up to handle back lash</a:t>
            </a:r>
          </a:p>
          <a:p>
            <a:r>
              <a:rPr lang="en-US" altLang="en-US"/>
              <a:t>This is a generic slide</a:t>
            </a:r>
          </a:p>
          <a:p>
            <a:r>
              <a:rPr lang="en-US" altLang="en-US"/>
              <a:t>P93,P95=kn</a:t>
            </a:r>
          </a:p>
          <a:p>
            <a:r>
              <a:rPr lang="en-US" altLang="en-US"/>
              <a:t>P94,P96=wn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368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Bode Plot shows that all frequencies higher than 100 rad/sec will be attenuated .7</a:t>
            </a:r>
          </a:p>
          <a:p>
            <a:r>
              <a:rPr lang="en-US" altLang="en-US"/>
              <a:t>Phase shift is kept to a minimum and actually heads back to zero</a:t>
            </a:r>
          </a:p>
        </p:txBody>
      </p:sp>
    </p:spTree>
    <p:extLst>
      <p:ext uri="{BB962C8B-B14F-4D97-AF65-F5344CB8AC3E}">
        <p14:creationId xmlns:p14="http://schemas.microsoft.com/office/powerpoint/2010/main" val="1420076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1803854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Showing a system with no compensation</a:t>
            </a:r>
          </a:p>
        </p:txBody>
      </p:sp>
    </p:spTree>
    <p:extLst>
      <p:ext uri="{BB962C8B-B14F-4D97-AF65-F5344CB8AC3E}">
        <p14:creationId xmlns:p14="http://schemas.microsoft.com/office/powerpoint/2010/main" val="18688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great manual that the commercial engineering team put together.  And</a:t>
            </a:r>
            <a:r>
              <a:rPr lang="en-US" baseline="0" dirty="0" smtClean="0"/>
              <a:t> it gives step by step examples of how to accomplish what we are discussing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943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Lets try a lead term to cancel the resonance</a:t>
            </a:r>
          </a:p>
          <a:p>
            <a:r>
              <a:rPr lang="en-US" altLang="en-US"/>
              <a:t>Or we can use the notch</a:t>
            </a:r>
          </a:p>
          <a:p>
            <a:r>
              <a:rPr lang="en-US" altLang="en-US"/>
              <a:t>Using the graph insert one can see aproximately 10 cycles per second</a:t>
            </a:r>
          </a:p>
          <a:p>
            <a:r>
              <a:rPr lang="en-US" altLang="en-US"/>
              <a:t>Set the lead to 62 radians</a:t>
            </a:r>
          </a:p>
        </p:txBody>
      </p:sp>
    </p:spTree>
    <p:extLst>
      <p:ext uri="{BB962C8B-B14F-4D97-AF65-F5344CB8AC3E}">
        <p14:creationId xmlns:p14="http://schemas.microsoft.com/office/powerpoint/2010/main" val="1163991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Using the lead term</a:t>
            </a:r>
          </a:p>
        </p:txBody>
      </p:sp>
    </p:spTree>
    <p:extLst>
      <p:ext uri="{BB962C8B-B14F-4D97-AF65-F5344CB8AC3E}">
        <p14:creationId xmlns:p14="http://schemas.microsoft.com/office/powerpoint/2010/main" val="605039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</a:t>
            </a:r>
            <a:r>
              <a:rPr lang="en-US" dirty="0" err="1" smtClean="0"/>
              <a:t>milleniums</a:t>
            </a:r>
            <a:r>
              <a:rPr lang="en-US" dirty="0" smtClean="0"/>
              <a:t> out there,</a:t>
            </a:r>
            <a:r>
              <a:rPr lang="en-US" baseline="0" dirty="0" smtClean="0"/>
              <a:t> there is a cool app for your phone.  The drives att004 explains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4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FIR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8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load observer</a:t>
            </a:r>
            <a:r>
              <a:rPr lang="en-US" baseline="0" dirty="0" smtClean="0"/>
              <a:t> does all the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78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could be its own topic.  And</a:t>
            </a:r>
            <a:r>
              <a:rPr lang="en-US" baseline="0" dirty="0" smtClean="0"/>
              <a:t> if you are interested please put it in the comment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2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01675"/>
            <a:ext cx="4487863" cy="33655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48163"/>
            <a:ext cx="5030787" cy="4067175"/>
          </a:xfrm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2649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75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speed reference and feedback followed each other until</a:t>
            </a:r>
            <a:r>
              <a:rPr lang="en-US" baseline="0" dirty="0" smtClean="0"/>
              <a:t> the drive needed to regen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72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position loop is also scaled such that 1</a:t>
            </a:r>
            <a:r>
              <a:rPr lang="en-US" baseline="0" dirty="0" smtClean="0"/>
              <a:t> per unit of error is equal to the position traveled when the motor is running at base speed.   1780 rev/min=29.6 rev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r>
              <a:rPr lang="en-US" baseline="0" dirty="0" smtClean="0"/>
              <a:t> Blocks of a Regulator</a:t>
            </a:r>
          </a:p>
          <a:p>
            <a:r>
              <a:rPr lang="en-US" baseline="0" dirty="0" smtClean="0"/>
              <a:t>Reference</a:t>
            </a:r>
          </a:p>
          <a:p>
            <a:r>
              <a:rPr lang="en-US" baseline="0" dirty="0" smtClean="0"/>
              <a:t>Feedback</a:t>
            </a:r>
          </a:p>
          <a:p>
            <a:r>
              <a:rPr lang="en-US" baseline="0" dirty="0" smtClean="0"/>
              <a:t>Error</a:t>
            </a:r>
          </a:p>
          <a:p>
            <a:r>
              <a:rPr lang="en-US" baseline="0" dirty="0" smtClean="0"/>
              <a:t>Controller</a:t>
            </a:r>
          </a:p>
          <a:p>
            <a:r>
              <a:rPr lang="en-US" baseline="0" dirty="0" smtClean="0"/>
              <a:t>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1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read the chart, slowly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Slowly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block diagram.  </a:t>
            </a:r>
          </a:p>
          <a:p>
            <a:r>
              <a:rPr lang="en-US" dirty="0" smtClean="0"/>
              <a:t>Reference  Final Speed Reference</a:t>
            </a:r>
          </a:p>
          <a:p>
            <a:r>
              <a:rPr lang="en-US" dirty="0" smtClean="0"/>
              <a:t>Feedback   Active Velocity Feedback</a:t>
            </a:r>
          </a:p>
          <a:p>
            <a:r>
              <a:rPr lang="en-US" dirty="0" smtClean="0"/>
              <a:t>Speed Regulator Output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8AE9-8240-1642-85A6-FD4DDA375F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819400"/>
            <a:ext cx="8382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5867400" y="6671735"/>
            <a:ext cx="284427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78486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8140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70866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152400" y="1219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19600"/>
            <a:ext cx="86106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5181600"/>
            <a:ext cx="86106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6200" y="33643"/>
            <a:ext cx="8983133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6200" y="33643"/>
            <a:ext cx="8983133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68975"/>
            <a:ext cx="86106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6200" y="33643"/>
            <a:ext cx="8983133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222875"/>
            <a:ext cx="86106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342900" y="5984875"/>
            <a:ext cx="86106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441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00" y="1295400"/>
            <a:ext cx="441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5" name="Picture 14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70866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42672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4495800" y="1295400"/>
            <a:ext cx="44958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495800" y="3962400"/>
            <a:ext cx="44958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56332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200" y="2819400"/>
            <a:ext cx="8382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2949895"/>
            <a:ext cx="78486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5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498" y="4928209"/>
            <a:ext cx="673752" cy="412042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200" y="2819400"/>
            <a:ext cx="52578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2949895"/>
            <a:ext cx="4622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2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498" y="4928209"/>
            <a:ext cx="673752" cy="412042"/>
          </a:xfrm>
          <a:prstGeom prst="rect">
            <a:avLst/>
          </a:prstGeom>
        </p:spPr>
      </p:pic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-679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6200" y="2362200"/>
            <a:ext cx="441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634" y="3149600"/>
            <a:ext cx="355146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260" y="2739258"/>
            <a:ext cx="367834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31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498" y="4928209"/>
            <a:ext cx="673752" cy="412042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362200"/>
            <a:ext cx="8382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6787"/>
            <a:ext cx="78486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76200" y="2819400"/>
            <a:ext cx="8382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2949895"/>
            <a:ext cx="78486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84404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5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8498" y="4928209"/>
            <a:ext cx="673752" cy="412042"/>
          </a:xfrm>
          <a:prstGeom prst="rect">
            <a:avLst/>
          </a:prstGeom>
        </p:spPr>
      </p:pic>
      <p:sp>
        <p:nvSpPr>
          <p:cNvPr id="29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8468" y="5473181"/>
            <a:ext cx="372532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678" y="5930381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6199" y="2362200"/>
            <a:ext cx="8559801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634" y="3149600"/>
            <a:ext cx="368666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260" y="2739258"/>
            <a:ext cx="367834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783336" y="49530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8498" y="4928209"/>
            <a:ext cx="673752" cy="412042"/>
          </a:xfrm>
          <a:prstGeom prst="rect">
            <a:avLst/>
          </a:prstGeom>
        </p:spPr>
      </p:pic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89467" y="5778858"/>
            <a:ext cx="15382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B19352-E00D-45F1-872B-C5B00E07DA63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260D-97FF-4F29-9275-62A4C33E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8382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382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4E1D7-81F9-4DCB-96AD-97BFA6F3E841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114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6294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8B2047A1-9389-421F-879F-39CE1154C06E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819400"/>
            <a:ext cx="8610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821263" y="2895600"/>
            <a:ext cx="7941737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821263" y="3302000"/>
            <a:ext cx="79417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5" name="Picture 24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7" name="Picture 26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362200"/>
            <a:ext cx="86106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79417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79417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3" name="Picture 22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819400"/>
            <a:ext cx="5715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895600"/>
            <a:ext cx="4055537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3" name="Picture 22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362200"/>
            <a:ext cx="86106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3" name="Picture 22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362200"/>
            <a:ext cx="53340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grpSp>
        <p:nvGrpSpPr>
          <p:cNvPr id="24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3" name="Picture 22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819400"/>
            <a:ext cx="428625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41148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400" y="2819400"/>
            <a:ext cx="8610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895600"/>
            <a:ext cx="7941737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79417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844040" cy="1651125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4" name="Picture 23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2399" y="2362200"/>
            <a:ext cx="8357125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1263" y="2900729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1263" y="3302000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8467" y="3801533"/>
            <a:ext cx="762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298416" y="5133222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4" name="Picture 23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105400"/>
            <a:ext cx="673752" cy="412042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45537"/>
            <a:ext cx="7086600" cy="491067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77604"/>
            <a:ext cx="7086600" cy="388937"/>
          </a:xfrm>
        </p:spPr>
        <p:txBody>
          <a:bodyPr anchor="t">
            <a:noAutofit/>
          </a:bodyPr>
          <a:lstStyle>
            <a:lvl1pPr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39713"/>
            <a:ext cx="7086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152400" y="1282700"/>
            <a:ext cx="88392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39713"/>
            <a:ext cx="7086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19600"/>
            <a:ext cx="8610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5181600"/>
            <a:ext cx="86106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ight Triangle 8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67" y="50800"/>
            <a:ext cx="9000066" cy="669289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67" y="50800"/>
            <a:ext cx="9000066" cy="669289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68975"/>
            <a:ext cx="86106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76200" y="50800"/>
            <a:ext cx="8991600" cy="669137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67" y="50800"/>
            <a:ext cx="9000066" cy="669289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222875"/>
            <a:ext cx="86106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342900" y="5984875"/>
            <a:ext cx="86106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362200"/>
            <a:ext cx="42672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3551501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0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3434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57300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3434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6500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43434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33363">
              <a:defRPr>
                <a:solidFill>
                  <a:srgbClr val="FFFFFF"/>
                </a:solidFill>
              </a:defRPr>
            </a:lvl2pPr>
            <a:lvl3pPr marL="1262063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39713"/>
            <a:ext cx="7086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6200" y="2819400"/>
            <a:ext cx="8763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3008741"/>
            <a:ext cx="8356600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1" name="Picture 30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382" y="4764024"/>
            <a:ext cx="673752" cy="412042"/>
          </a:xfrm>
          <a:prstGeom prst="rect">
            <a:avLst/>
          </a:prstGeom>
        </p:spPr>
      </p:pic>
      <p:sp>
        <p:nvSpPr>
          <p:cNvPr id="32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33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6200" y="2819400"/>
            <a:ext cx="54102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3008741"/>
            <a:ext cx="4127500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4" name="Picture 3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382" y="4764024"/>
            <a:ext cx="673752" cy="412042"/>
          </a:xfrm>
          <a:prstGeom prst="rect">
            <a:avLst/>
          </a:prstGeom>
        </p:spPr>
      </p:pic>
      <p:sp>
        <p:nvSpPr>
          <p:cNvPr id="32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33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200" y="2362200"/>
            <a:ext cx="850966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063" y="2743200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63" y="3144471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8" name="Picture 3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3" name="Picture 32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382" y="4764024"/>
            <a:ext cx="673752" cy="412042"/>
          </a:xfrm>
          <a:prstGeom prst="rect">
            <a:avLst/>
          </a:prstGeom>
        </p:spPr>
      </p:pic>
      <p:sp>
        <p:nvSpPr>
          <p:cNvPr id="34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35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6200" y="2819400"/>
            <a:ext cx="8763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200" y="3008741"/>
            <a:ext cx="8356600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844040" cy="1651125"/>
          </a:xfrm>
          <a:prstGeom prst="rect">
            <a:avLst/>
          </a:prstGeom>
        </p:spPr>
      </p:pic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6" name="Picture 3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5" name="Picture 3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382" y="4764024"/>
            <a:ext cx="673752" cy="412042"/>
          </a:xfrm>
          <a:prstGeom prst="rect">
            <a:avLst/>
          </a:prstGeom>
        </p:spPr>
      </p:pic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399" y="6096000"/>
            <a:ext cx="3416300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8468" y="5503334"/>
            <a:ext cx="372532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678" y="5896513"/>
            <a:ext cx="73152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200" y="2362200"/>
            <a:ext cx="850966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063" y="2743200"/>
            <a:ext cx="4055537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63" y="3144471"/>
            <a:ext cx="40555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6" name="Group 24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9" name="Picture 38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810736" y="4791846"/>
            <a:ext cx="3505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400" b="1" cap="all" dirty="0" smtClean="0">
                <a:solidFill>
                  <a:srgbClr val="FFFFFF"/>
                </a:solidFill>
              </a:rPr>
              <a:t/>
            </a:r>
            <a:br>
              <a:rPr lang="en-US" sz="1400" b="1" cap="all" dirty="0" smtClean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3" name="Picture 32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382" y="4764024"/>
            <a:ext cx="673752" cy="412042"/>
          </a:xfrm>
          <a:prstGeom prst="rect">
            <a:avLst/>
          </a:prstGeom>
        </p:spPr>
      </p:pic>
      <p:sp>
        <p:nvSpPr>
          <p:cNvPr id="34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36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359978" y="5870516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" y="5597963"/>
            <a:ext cx="2355491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197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600" y="2819400"/>
            <a:ext cx="8382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5867400" y="6671735"/>
            <a:ext cx="284427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78486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743200"/>
            <a:ext cx="6858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184404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7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76200" y="76200"/>
            <a:ext cx="89916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28599" y="2362200"/>
            <a:ext cx="8407401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7733" y="6671735"/>
            <a:ext cx="864393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8200" y="33020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6096000"/>
            <a:ext cx="3696681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8467" y="2286000"/>
            <a:ext cx="6858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8467" y="3810000"/>
            <a:ext cx="67733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8200" y="2891658"/>
            <a:ext cx="3551501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7" y="1863090"/>
            <a:ext cx="3037994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7569201" y="457200"/>
            <a:ext cx="10668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276092" y="5105400"/>
            <a:ext cx="211328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PUBLIC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28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062" y="5080609"/>
            <a:ext cx="673752" cy="412042"/>
          </a:xfrm>
          <a:prstGeom prst="rect">
            <a:avLst/>
          </a:prstGeom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bg1"/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- </a:t>
            </a:r>
            <a:r>
              <a:rPr lang="en-US" sz="6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bg1"/>
                </a:solidFill>
              </a:rPr>
              <a:t> </a:t>
            </a:r>
            <a:endParaRPr lang="en-US" sz="600" b="1" kern="0" spc="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3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45537"/>
            <a:ext cx="70866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77863"/>
            <a:ext cx="70866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73910" y="6350767"/>
            <a:ext cx="557784" cy="393192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16" y="6486236"/>
            <a:ext cx="217932" cy="2250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73152" y="1179576"/>
            <a:ext cx="8988552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88669"/>
            <a:ext cx="45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F643DE-FFD1-CA4C-BBC2-D70230DFA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15680" y="6688669"/>
            <a:ext cx="8859838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baseline="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© 2015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3152" y="54864"/>
            <a:ext cx="7242048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7388352" y="54864"/>
            <a:ext cx="1673352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7623175" y="474134"/>
            <a:ext cx="1216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-16940" y="6701044"/>
            <a:ext cx="51424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800" b="1" kern="0" cap="all" spc="20" dirty="0" smtClean="0">
                <a:solidFill>
                  <a:schemeClr val="bg1"/>
                </a:solidFill>
              </a:rPr>
              <a:t>PUBLIC</a:t>
            </a:r>
            <a:endParaRPr lang="en-US" sz="800" b="1" kern="0" spc="2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20" r:id="rId2"/>
    <p:sldLayoutId id="2147483836" r:id="rId3"/>
    <p:sldLayoutId id="2147483837" r:id="rId4"/>
    <p:sldLayoutId id="2147483843" r:id="rId5"/>
    <p:sldLayoutId id="2147483844" r:id="rId6"/>
    <p:sldLayoutId id="2147483773" r:id="rId7"/>
    <p:sldLayoutId id="2147483857" r:id="rId8"/>
    <p:sldLayoutId id="2147483859" r:id="rId9"/>
    <p:sldLayoutId id="2147483774" r:id="rId10"/>
    <p:sldLayoutId id="2147483777" r:id="rId11"/>
    <p:sldLayoutId id="2147483778" r:id="rId12"/>
    <p:sldLayoutId id="2147483853" r:id="rId13"/>
    <p:sldLayoutId id="2147483854" r:id="rId14"/>
    <p:sldLayoutId id="2147483775" r:id="rId15"/>
    <p:sldLayoutId id="2147483779" r:id="rId16"/>
    <p:sldLayoutId id="2147483819" r:id="rId17"/>
    <p:sldLayoutId id="2147483838" r:id="rId18"/>
    <p:sldLayoutId id="2147483846" r:id="rId19"/>
    <p:sldLayoutId id="2147483845" r:id="rId20"/>
    <p:sldLayoutId id="2147483839" r:id="rId21"/>
    <p:sldLayoutId id="2147483862" r:id="rId22"/>
    <p:sldLayoutId id="2147483863" r:id="rId23"/>
    <p:sldLayoutId id="2147483864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 userDrawn="1"/>
        </p:nvSpPr>
        <p:spPr bwMode="auto">
          <a:xfrm>
            <a:off x="76200" y="1179576"/>
            <a:ext cx="8991600" cy="55626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88668"/>
            <a:ext cx="450850" cy="16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643DE-FFD1-CA4C-BBC2-D70230DFA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6200" y="59266"/>
            <a:ext cx="7239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39713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7388352" y="54864"/>
            <a:ext cx="1673352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10" descr="Rockwell_Automation_White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23175" y="474134"/>
            <a:ext cx="1216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110619" y="6705600"/>
            <a:ext cx="3607219" cy="22274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2015</a:t>
            </a:r>
            <a:r>
              <a:rPr lang="en-US" sz="800" kern="0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-16940" y="6706795"/>
            <a:ext cx="227131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cap="all" spc="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8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600" kern="0" spc="2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600" b="1" kern="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48" r:id="rId5"/>
    <p:sldLayoutId id="2147483847" r:id="rId6"/>
    <p:sldLayoutId id="2147483840" r:id="rId7"/>
    <p:sldLayoutId id="2147483828" r:id="rId8"/>
    <p:sldLayoutId id="2147483858" r:id="rId9"/>
    <p:sldLayoutId id="2147483829" r:id="rId10"/>
    <p:sldLayoutId id="2147483861" r:id="rId11"/>
    <p:sldLayoutId id="2147483832" r:id="rId12"/>
    <p:sldLayoutId id="2147483833" r:id="rId13"/>
    <p:sldLayoutId id="2147483855" r:id="rId14"/>
    <p:sldLayoutId id="2147483856" r:id="rId15"/>
    <p:sldLayoutId id="2147483834" r:id="rId16"/>
    <p:sldLayoutId id="2147483835" r:id="rId17"/>
    <p:sldLayoutId id="2147483841" r:id="rId18"/>
    <p:sldLayoutId id="2147483851" r:id="rId19"/>
    <p:sldLayoutId id="2147483849" r:id="rId20"/>
    <p:sldLayoutId id="2147483850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marR="0" indent="-2873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Tx/>
        <a:buFont typeface="Wingdings" charset="2"/>
        <a:buChar char="§"/>
        <a:tabLst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04863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400">
          <a:solidFill>
            <a:schemeClr val="bg1"/>
          </a:solidFill>
          <a:latin typeface="+mn-lt"/>
          <a:ea typeface="+mn-ea"/>
        </a:defRPr>
      </a:lvl2pPr>
      <a:lvl3pPr marL="1262063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000">
          <a:solidFill>
            <a:schemeClr val="bg1"/>
          </a:solidFill>
          <a:latin typeface="+mn-lt"/>
          <a:ea typeface="+mn-ea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600">
          <a:solidFill>
            <a:schemeClr val="bg1"/>
          </a:solidFill>
          <a:latin typeface="Arial" charset="0"/>
          <a:ea typeface="+mn-ea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4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ture.rockwellautomation.com/idc/groups/literature/documents/at/drives-at004_-en-p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5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1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Welcome!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65820-6BC5-4AD5-B833-FEA275E464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7412" name="Content Placeholder 4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763000" cy="5181600"/>
          </a:xfrm>
          <a:prstGeom prst="rect">
            <a:avLst/>
          </a:prstGeom>
        </p:spPr>
        <p:txBody>
          <a:bodyPr/>
          <a:lstStyle/>
          <a:p>
            <a:pPr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/>
              <a:t>Thank you for joining us. We’ll get started in a few minutes.</a:t>
            </a:r>
          </a:p>
          <a:p>
            <a:pPr>
              <a:spcAft>
                <a:spcPct val="0"/>
              </a:spcAft>
              <a:buFont typeface="Wingdings" pitchFamily="2" charset="2"/>
              <a:buChar char="§"/>
            </a:pPr>
            <a:r>
              <a:rPr lang="en-US" u="sng" dirty="0" smtClean="0"/>
              <a:t>You </a:t>
            </a:r>
            <a:r>
              <a:rPr lang="en-US" b="1" u="sng" dirty="0" smtClean="0"/>
              <a:t>must</a:t>
            </a:r>
            <a:r>
              <a:rPr lang="en-US" u="sng" dirty="0" smtClean="0"/>
              <a:t> join the teleconference to hear the audio</a:t>
            </a:r>
            <a:r>
              <a:rPr lang="en-US" dirty="0" smtClean="0"/>
              <a:t> portion of the broadcast. You cannot listen through your computer. </a:t>
            </a:r>
            <a:r>
              <a:rPr lang="en-US" smtClean="0"/>
              <a:t>Dial: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6600" b="1" smtClean="0">
                <a:solidFill>
                  <a:srgbClr val="C00000"/>
                </a:solidFill>
              </a:rPr>
              <a:t>1-866-708-1789</a:t>
            </a:r>
          </a:p>
          <a:p>
            <a:pPr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/>
              <a:t>You will hear hold music until the broadcast begins. This is expected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/>
              <a:t>We will send the presentation and a recording of today’s broadcast to you within a few days after the session.</a:t>
            </a:r>
          </a:p>
        </p:txBody>
      </p:sp>
    </p:spTree>
    <p:extLst>
      <p:ext uri="{BB962C8B-B14F-4D97-AF65-F5344CB8AC3E}">
        <p14:creationId xmlns:p14="http://schemas.microsoft.com/office/powerpoint/2010/main" val="28727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PF755 Velocity Regulator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68602"/>
            <a:ext cx="8839200" cy="43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KP and KI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68602"/>
            <a:ext cx="8839200" cy="43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 =10  KI=0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686800" cy="43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 =10  KI=0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732520" cy="43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 KI=0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732520" cy="44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 KI=0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732520" cy="43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KP=40   KI=0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732520" cy="43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KP=40   KI=0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732520" cy="44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KI=50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66446"/>
            <a:ext cx="8839200" cy="4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KI=50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31818"/>
            <a:ext cx="8839200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 Genius Webinar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838200" y="4083050"/>
            <a:ext cx="6248400" cy="86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Todd Jaremko</a:t>
            </a:r>
            <a:endParaRPr lang="en-US" sz="1600" dirty="0">
              <a:solidFill>
                <a:schemeClr val="bg2"/>
              </a:solidFill>
            </a:endParaRPr>
          </a:p>
          <a:p>
            <a:pPr eaLnBrk="0" hangingPunct="0">
              <a:lnSpc>
                <a:spcPct val="10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Senior Project Engineer</a:t>
            </a:r>
            <a:endParaRPr lang="en-US" sz="1600" dirty="0">
              <a:solidFill>
                <a:schemeClr val="bg2"/>
              </a:solidFill>
            </a:endParaRPr>
          </a:p>
          <a:p>
            <a:pPr eaLnBrk="0" hangingPunct="0">
              <a:lnSpc>
                <a:spcPts val="22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20 October 2015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6" name="Picture 5" descr="RA_Brands_CoolGray.png"/>
          <p:cNvPicPr>
            <a:picLocks noChangeAspect="1"/>
          </p:cNvPicPr>
          <p:nvPr/>
        </p:nvPicPr>
        <p:blipFill>
          <a:blip r:embed="rId3"/>
          <a:srcRect l="98885" r="-1116" b="53419"/>
          <a:stretch>
            <a:fillRect/>
          </a:stretch>
        </p:blipFill>
        <p:spPr>
          <a:xfrm>
            <a:off x="8610600" y="6096000"/>
            <a:ext cx="76200" cy="152400"/>
          </a:xfrm>
          <a:prstGeom prst="rect">
            <a:avLst/>
          </a:prstGeom>
        </p:spPr>
      </p:pic>
      <p:pic>
        <p:nvPicPr>
          <p:cNvPr id="7" name="Picture 6" descr="RA_Brands_CoolGray.png"/>
          <p:cNvPicPr>
            <a:picLocks noChangeAspect="1"/>
          </p:cNvPicPr>
          <p:nvPr/>
        </p:nvPicPr>
        <p:blipFill>
          <a:blip r:embed="rId3"/>
          <a:srcRect l="98885" r="-1116" b="53419"/>
          <a:stretch>
            <a:fillRect/>
          </a:stretch>
        </p:blipFill>
        <p:spPr>
          <a:xfrm>
            <a:off x="8601075" y="6096000"/>
            <a:ext cx="76200" cy="15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KI=100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828800"/>
            <a:ext cx="8732520" cy="45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KI=100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52600"/>
            <a:ext cx="8839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KP=20, KI=75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815418"/>
            <a:ext cx="8839200" cy="42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KP=20, KI=63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66446"/>
            <a:ext cx="8839200" cy="4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 KI=200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636544"/>
            <a:ext cx="8839200" cy="43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KP=20  KI=200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8732520" cy="428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</a:t>
            </a:r>
            <a:r>
              <a:rPr lang="en-US" dirty="0" err="1" smtClean="0"/>
              <a:t>FeedForward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68602"/>
            <a:ext cx="8839200" cy="43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Feedforward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KP=40 KI=63 NNF=0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810826"/>
            <a:ext cx="8839200" cy="43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Feedforward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KP=40 KI=63 </a:t>
            </a:r>
            <a:r>
              <a:rPr lang="en-US" dirty="0" smtClean="0"/>
              <a:t>NNF=0.3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831571"/>
            <a:ext cx="8839200" cy="42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Load Observer/Inertia Adaption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rgbClr val="FF0000"/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Regulator:  KP and KI</a:t>
            </a:r>
          </a:p>
        </p:txBody>
      </p:sp>
    </p:spTree>
    <p:extLst>
      <p:ext uri="{BB962C8B-B14F-4D97-AF65-F5344CB8AC3E}">
        <p14:creationId xmlns:p14="http://schemas.microsoft.com/office/powerpoint/2010/main" val="5930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Observer/Inertia Adaption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Regulator:  KP and 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8A686A9-1665-4904-B7A7-CEF129424B93}" type="slidenum">
              <a:rPr kumimoji="0" lang="en-US" altLang="en-US" sz="1200">
                <a:latin typeface="Arial" panose="020B0604020202020204" pitchFamily="34" charset="0"/>
              </a:rPr>
              <a:pPr/>
              <a:t>30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Frequency Response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67376"/>
            <a:ext cx="8382000" cy="2590800"/>
          </a:xfrm>
        </p:spPr>
        <p:txBody>
          <a:bodyPr/>
          <a:lstStyle/>
          <a:p>
            <a:r>
              <a:rPr lang="en-US" altLang="en-US" sz="2400" b="1" dirty="0" smtClean="0"/>
              <a:t>Frequency Response:  </a:t>
            </a:r>
            <a:r>
              <a:rPr lang="en-US" altLang="en-US" sz="2400" dirty="0" smtClean="0"/>
              <a:t>A method of investigating the characteristics of a linear system.  A sinusoidal input to a linear system produces a sinusoidal output of the same frequency with a change in amplitude and phase shift.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249" y="2662776"/>
            <a:ext cx="51816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B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DFACD620-03DB-4B35-818F-5F5C0702353C}" type="slidenum">
              <a:rPr kumimoji="0" lang="en-US" altLang="en-US" sz="1200">
                <a:latin typeface="Arial" panose="020B0604020202020204" pitchFamily="34" charset="0"/>
              </a:rPr>
              <a:pPr/>
              <a:t>31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pic>
        <p:nvPicPr>
          <p:cNvPr id="12293" name="Picture 8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04332"/>
            <a:ext cx="4419600" cy="33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Grp="1" noChangeArrowheads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400" dirty="0" smtClean="0"/>
              <a:t>There are many different definitions of Bandwidth</a:t>
            </a:r>
          </a:p>
          <a:p>
            <a:r>
              <a:rPr lang="en-US" altLang="en-US" sz="2400" dirty="0" smtClean="0"/>
              <a:t>The inverse time it takes a system to reach 63.3% of its final value to a step input.</a:t>
            </a:r>
          </a:p>
          <a:p>
            <a:r>
              <a:rPr lang="en-US" altLang="en-US" dirty="0" smtClean="0"/>
              <a:t>For 10 radians/second the time to get to 63.3% is 1/10 of a second</a:t>
            </a:r>
          </a:p>
          <a:p>
            <a:r>
              <a:rPr lang="en-US" altLang="en-US" dirty="0" smtClean="0"/>
              <a:t>Time domain is 1/rad</a:t>
            </a:r>
          </a:p>
          <a:p>
            <a:r>
              <a:rPr lang="en-US" altLang="en-US" sz="2400" dirty="0" smtClean="0"/>
              <a:t>2*pi rad/sec=1 Hz</a:t>
            </a:r>
          </a:p>
          <a:p>
            <a:r>
              <a:rPr lang="en-US" altLang="en-US" sz="2400" dirty="0" smtClean="0"/>
              <a:t>This is also, known as the 3db point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35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882AA3E-98CD-4537-9DAA-B126C7D4CF8F}" type="slidenum">
              <a:rPr kumimoji="0" lang="en-US" altLang="en-US" sz="1200">
                <a:latin typeface="Arial" panose="020B0604020202020204" pitchFamily="34" charset="0"/>
              </a:rPr>
              <a:pPr/>
              <a:t>32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Bode Diagram Shows all </a:t>
            </a:r>
            <a:r>
              <a:rPr lang="en-US" altLang="en-US" dirty="0" smtClean="0"/>
              <a:t>Frequencies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5830FF9-AD73-4346-9E4F-5FF87C9A5E27}" type="slidenum">
              <a:rPr kumimoji="0" lang="en-US" altLang="en-US" sz="1200">
                <a:latin typeface="Arial" panose="020B0604020202020204" pitchFamily="34" charset="0"/>
              </a:rPr>
              <a:pPr/>
              <a:t>33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Frequency = 1 rad/second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9220" name="Picture 4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7D03F22-404A-46B2-9418-C2693523D85D}" type="slidenum">
              <a:rPr kumimoji="0" lang="en-US" altLang="en-US" sz="1200">
                <a:latin typeface="Arial" panose="020B0604020202020204" pitchFamily="34" charset="0"/>
              </a:rPr>
              <a:pPr/>
              <a:t>34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B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19049"/>
            <a:ext cx="8382000" cy="2590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/>
              <a:t>Attenuation:  0.707  Phase Shift 45 degrees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10 rad/sec  wc=10 rad/sec</a:t>
            </a:r>
          </a:p>
        </p:txBody>
      </p:sp>
    </p:spTree>
    <p:extLst>
      <p:ext uri="{BB962C8B-B14F-4D97-AF65-F5344CB8AC3E}">
        <p14:creationId xmlns:p14="http://schemas.microsoft.com/office/powerpoint/2010/main" val="25445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183256F3-D084-4E4D-8958-B1D73BB40D30}" type="slidenum">
              <a:rPr kumimoji="0" lang="en-US" altLang="en-US" sz="1200">
                <a:latin typeface="Arial" panose="020B0604020202020204" pitchFamily="34" charset="0"/>
              </a:rPr>
              <a:pPr/>
              <a:t>35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100 rad/sec  wco=10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7427" y="1287517"/>
            <a:ext cx="8382000" cy="2590800"/>
          </a:xfrm>
        </p:spPr>
        <p:txBody>
          <a:bodyPr/>
          <a:lstStyle/>
          <a:p>
            <a:r>
              <a:rPr lang="en-US" altLang="en-US" sz="2400" dirty="0" smtClean="0"/>
              <a:t>0.1 Attenuation,  90 degree phase shift</a:t>
            </a:r>
          </a:p>
        </p:txBody>
      </p:sp>
      <p:pic>
        <p:nvPicPr>
          <p:cNvPr id="1126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B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882AA3E-98CD-4537-9DAA-B126C7D4CF8F}" type="slidenum">
              <a:rPr kumimoji="0" lang="en-US" altLang="en-US" sz="1200">
                <a:latin typeface="Arial" panose="020B0604020202020204" pitchFamily="34" charset="0"/>
              </a:rPr>
              <a:pPr/>
              <a:t>36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Bode Diagram Shows all Frequencies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3E1A8CFF-F37C-4D25-98C9-CB10EC400FA7}" type="slidenum">
              <a:rPr kumimoji="0" lang="en-US" altLang="en-US" sz="1200">
                <a:latin typeface="Arial" panose="020B0604020202020204" pitchFamily="34" charset="0"/>
              </a:rPr>
              <a:pPr/>
              <a:t>37</a:t>
            </a:fld>
            <a:endParaRPr kumimoji="0" lang="en-US" altLang="en-US" sz="1400">
              <a:latin typeface="Times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Regulators &amp; Tuning – Gains</a:t>
            </a:r>
            <a:br>
              <a:rPr lang="en-US" altLang="en-US" dirty="0" smtClean="0"/>
            </a:br>
            <a:r>
              <a:rPr lang="en-US" altLang="en-US" dirty="0" smtClean="0"/>
              <a:t>Bandwidth / Response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025" y="1295400"/>
            <a:ext cx="8382000" cy="5334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Basic Relationships</a:t>
            </a: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5791200" y="1066800"/>
          <a:ext cx="25685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Photo Editor Photo" r:id="rId4" imgW="2142857" imgH="1580952" progId="MSPhotoEd.3">
                  <p:embed/>
                </p:oleObj>
              </mc:Choice>
              <mc:Fallback>
                <p:oleObj name="Photo Editor Photo" r:id="rId4" imgW="2142857" imgH="15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66800"/>
                        <a:ext cx="25685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5791200" y="3048000"/>
          <a:ext cx="2439988" cy="3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Photo Editor Photo" r:id="rId6" imgW="2029108" imgH="2819794" progId="MSPhotoEd.3">
                  <p:embed/>
                </p:oleObj>
              </mc:Choice>
              <mc:Fallback>
                <p:oleObj name="Photo Editor Photo" r:id="rId6" imgW="2029108" imgH="2819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0"/>
                        <a:ext cx="2439988" cy="3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13525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Bandwidth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09600" y="2971800"/>
            <a:ext cx="21145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Proportional Gain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1581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Integral Gain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09600" y="4953000"/>
            <a:ext cx="10985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Load TC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609600" y="5943600"/>
            <a:ext cx="23558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Load Recovery time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3048000" y="2971800"/>
            <a:ext cx="1243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600" b="1">
                <a:latin typeface="Arial" panose="020B0604020202020204" pitchFamily="34" charset="0"/>
              </a:rPr>
              <a:t>kp = bw * J</a:t>
            </a:r>
          </a:p>
        </p:txBody>
      </p:sp>
      <p:grpSp>
        <p:nvGrpSpPr>
          <p:cNvPr id="14349" name="Group 12"/>
          <p:cNvGrpSpPr>
            <a:grpSpLocks/>
          </p:cNvGrpSpPr>
          <p:nvPr/>
        </p:nvGrpSpPr>
        <p:grpSpPr bwMode="auto">
          <a:xfrm>
            <a:off x="3048000" y="1828800"/>
            <a:ext cx="1035050" cy="630238"/>
            <a:chOff x="518" y="1776"/>
            <a:chExt cx="652" cy="397"/>
          </a:xfrm>
        </p:grpSpPr>
        <p:sp>
          <p:nvSpPr>
            <p:cNvPr id="14362" name="Text Box 13"/>
            <p:cNvSpPr txBox="1">
              <a:spLocks noChangeArrowheads="1"/>
            </p:cNvSpPr>
            <p:nvPr/>
          </p:nvSpPr>
          <p:spPr bwMode="auto">
            <a:xfrm>
              <a:off x="518" y="1881"/>
              <a:ext cx="40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bw =</a:t>
              </a:r>
            </a:p>
          </p:txBody>
        </p:sp>
        <p:sp>
          <p:nvSpPr>
            <p:cNvPr id="14363" name="Text Box 14"/>
            <p:cNvSpPr txBox="1">
              <a:spLocks noChangeArrowheads="1"/>
            </p:cNvSpPr>
            <p:nvPr/>
          </p:nvSpPr>
          <p:spPr bwMode="auto">
            <a:xfrm>
              <a:off x="905" y="1776"/>
              <a:ext cx="26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kp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J</a:t>
              </a:r>
            </a:p>
          </p:txBody>
        </p:sp>
        <p:sp>
          <p:nvSpPr>
            <p:cNvPr id="14364" name="Line 15"/>
            <p:cNvSpPr>
              <a:spLocks noChangeShapeType="1"/>
            </p:cNvSpPr>
            <p:nvPr/>
          </p:nvSpPr>
          <p:spPr bwMode="auto">
            <a:xfrm>
              <a:off x="960" y="1968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0" name="Group 16"/>
          <p:cNvGrpSpPr>
            <a:grpSpLocks/>
          </p:cNvGrpSpPr>
          <p:nvPr/>
        </p:nvGrpSpPr>
        <p:grpSpPr bwMode="auto">
          <a:xfrm>
            <a:off x="3048000" y="3810000"/>
            <a:ext cx="1358900" cy="630238"/>
            <a:chOff x="2342" y="1008"/>
            <a:chExt cx="856" cy="397"/>
          </a:xfrm>
        </p:grpSpPr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2342" y="1113"/>
              <a:ext cx="33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ki =</a:t>
              </a:r>
            </a:p>
          </p:txBody>
        </p:sp>
        <p:sp>
          <p:nvSpPr>
            <p:cNvPr id="14360" name="Text Box 18"/>
            <p:cNvSpPr txBox="1">
              <a:spLocks noChangeArrowheads="1"/>
            </p:cNvSpPr>
            <p:nvPr/>
          </p:nvSpPr>
          <p:spPr bwMode="auto">
            <a:xfrm>
              <a:off x="2633" y="1008"/>
              <a:ext cx="56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bw * kp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4 * </a:t>
              </a:r>
              <a:r>
                <a:rPr kumimoji="0" lang="en-US" altLang="en-US" sz="1600" b="1">
                  <a:latin typeface="Arial" panose="020B0604020202020204" pitchFamily="34" charset="0"/>
                  <a:sym typeface="Symbol" panose="05050102010706020507" pitchFamily="18" charset="2"/>
                </a:rPr>
                <a:t></a:t>
              </a:r>
              <a:r>
                <a:rPr kumimoji="0" lang="en-US" altLang="en-US" sz="1600" b="1" baseline="30000"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kumimoji="0"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14361" name="Line 19"/>
            <p:cNvSpPr>
              <a:spLocks noChangeShapeType="1"/>
            </p:cNvSpPr>
            <p:nvPr/>
          </p:nvSpPr>
          <p:spPr bwMode="auto">
            <a:xfrm>
              <a:off x="2688" y="1200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1" name="Group 20"/>
          <p:cNvGrpSpPr>
            <a:grpSpLocks/>
          </p:cNvGrpSpPr>
          <p:nvPr/>
        </p:nvGrpSpPr>
        <p:grpSpPr bwMode="auto">
          <a:xfrm>
            <a:off x="3048000" y="4800600"/>
            <a:ext cx="1751013" cy="630238"/>
            <a:chOff x="3734" y="432"/>
            <a:chExt cx="1103" cy="397"/>
          </a:xfrm>
        </p:grpSpPr>
        <p:sp>
          <p:nvSpPr>
            <p:cNvPr id="14353" name="Text Box 21"/>
            <p:cNvSpPr txBox="1">
              <a:spLocks noChangeArrowheads="1"/>
            </p:cNvSpPr>
            <p:nvPr/>
          </p:nvSpPr>
          <p:spPr bwMode="auto">
            <a:xfrm>
              <a:off x="3734" y="537"/>
              <a:ext cx="3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TC =</a:t>
              </a:r>
            </a:p>
          </p:txBody>
        </p:sp>
        <p:sp>
          <p:nvSpPr>
            <p:cNvPr id="14354" name="Text Box 22"/>
            <p:cNvSpPr txBox="1">
              <a:spLocks noChangeArrowheads="1"/>
            </p:cNvSpPr>
            <p:nvPr/>
          </p:nvSpPr>
          <p:spPr bwMode="auto">
            <a:xfrm>
              <a:off x="4073" y="432"/>
              <a:ext cx="26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kp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ki</a:t>
              </a:r>
            </a:p>
          </p:txBody>
        </p:sp>
        <p:sp>
          <p:nvSpPr>
            <p:cNvPr id="14355" name="Text Box 23"/>
            <p:cNvSpPr txBox="1">
              <a:spLocks noChangeArrowheads="1"/>
            </p:cNvSpPr>
            <p:nvPr/>
          </p:nvSpPr>
          <p:spPr bwMode="auto">
            <a:xfrm>
              <a:off x="4416" y="432"/>
              <a:ext cx="421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4 * </a:t>
              </a:r>
              <a:r>
                <a:rPr kumimoji="0" lang="en-US" altLang="en-US" sz="1600" b="1">
                  <a:latin typeface="Arial" panose="020B0604020202020204" pitchFamily="34" charset="0"/>
                  <a:sym typeface="Symbol" panose="05050102010706020507" pitchFamily="18" charset="2"/>
                </a:rPr>
                <a:t></a:t>
              </a:r>
              <a:r>
                <a:rPr kumimoji="0" lang="en-US" altLang="en-US" sz="1600" b="1" baseline="30000"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kumimoji="0" lang="en-US" altLang="en-US" sz="1600" b="1"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  <a:sym typeface="Symbol" panose="05050102010706020507" pitchFamily="18" charset="2"/>
                </a:rPr>
                <a:t>bw</a:t>
              </a:r>
              <a:endParaRPr kumimoji="0"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14356" name="Text Box 24"/>
            <p:cNvSpPr txBox="1">
              <a:spLocks noChangeArrowheads="1"/>
            </p:cNvSpPr>
            <p:nvPr/>
          </p:nvSpPr>
          <p:spPr bwMode="auto">
            <a:xfrm>
              <a:off x="4272" y="528"/>
              <a:ext cx="19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1600" b="1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4357" name="Line 25"/>
            <p:cNvSpPr>
              <a:spLocks noChangeShapeType="1"/>
            </p:cNvSpPr>
            <p:nvPr/>
          </p:nvSpPr>
          <p:spPr bwMode="auto">
            <a:xfrm>
              <a:off x="4128" y="624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26"/>
            <p:cNvSpPr>
              <a:spLocks noChangeShapeType="1"/>
            </p:cNvSpPr>
            <p:nvPr/>
          </p:nvSpPr>
          <p:spPr bwMode="auto">
            <a:xfrm>
              <a:off x="4464" y="624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2" name="Text Box 27"/>
          <p:cNvSpPr txBox="1">
            <a:spLocks noChangeArrowheads="1"/>
          </p:cNvSpPr>
          <p:nvPr/>
        </p:nvSpPr>
        <p:spPr bwMode="auto">
          <a:xfrm>
            <a:off x="3048000" y="5943600"/>
            <a:ext cx="14795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600" b="1">
                <a:latin typeface="Arial" panose="020B0604020202020204" pitchFamily="34" charset="0"/>
              </a:rPr>
              <a:t>Tr = 3 to 5 TC</a:t>
            </a:r>
          </a:p>
        </p:txBody>
      </p:sp>
    </p:spTree>
    <p:extLst>
      <p:ext uri="{BB962C8B-B14F-4D97-AF65-F5344CB8AC3E}">
        <p14:creationId xmlns:p14="http://schemas.microsoft.com/office/powerpoint/2010/main" val="11623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28" name="Picture 4" descr="C:\Users\trjaremk\AppData\Local\Temp\SNAGHTML57f6ae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51" y="2363306"/>
            <a:ext cx="4069433" cy="24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65113" y="2363788"/>
            <a:ext cx="4583112" cy="2349500"/>
            <a:chOff x="167" y="1489"/>
            <a:chExt cx="2887" cy="148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" y="1489"/>
              <a:ext cx="2887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37" y="1683"/>
              <a:ext cx="7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19" y="1604"/>
              <a:ext cx="219" cy="229"/>
            </a:xfrm>
            <a:custGeom>
              <a:avLst/>
              <a:gdLst>
                <a:gd name="T0" fmla="*/ 0 w 219"/>
                <a:gd name="T1" fmla="*/ 114 h 229"/>
                <a:gd name="T2" fmla="*/ 109 w 219"/>
                <a:gd name="T3" fmla="*/ 0 h 229"/>
                <a:gd name="T4" fmla="*/ 219 w 219"/>
                <a:gd name="T5" fmla="*/ 114 h 229"/>
                <a:gd name="T6" fmla="*/ 219 w 219"/>
                <a:gd name="T7" fmla="*/ 114 h 229"/>
                <a:gd name="T8" fmla="*/ 109 w 219"/>
                <a:gd name="T9" fmla="*/ 229 h 229"/>
                <a:gd name="T10" fmla="*/ 0 w 219"/>
                <a:gd name="T11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29">
                  <a:moveTo>
                    <a:pt x="0" y="114"/>
                  </a:moveTo>
                  <a:cubicBezTo>
                    <a:pt x="0" y="51"/>
                    <a:pt x="49" y="0"/>
                    <a:pt x="109" y="0"/>
                  </a:cubicBezTo>
                  <a:cubicBezTo>
                    <a:pt x="170" y="0"/>
                    <a:pt x="219" y="51"/>
                    <a:pt x="219" y="114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9" y="177"/>
                    <a:pt x="170" y="229"/>
                    <a:pt x="109" y="229"/>
                  </a:cubicBezTo>
                  <a:cubicBezTo>
                    <a:pt x="49" y="229"/>
                    <a:pt x="0" y="177"/>
                    <a:pt x="0" y="114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856" y="1642"/>
              <a:ext cx="145" cy="152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856" y="1642"/>
              <a:ext cx="145" cy="152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911" y="1794"/>
              <a:ext cx="36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" y="1718"/>
              <a:ext cx="463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24" y="1668"/>
              <a:ext cx="95" cy="100"/>
            </a:xfrm>
            <a:custGeom>
              <a:avLst/>
              <a:gdLst>
                <a:gd name="T0" fmla="*/ 0 w 95"/>
                <a:gd name="T1" fmla="*/ 0 h 100"/>
                <a:gd name="T2" fmla="*/ 95 w 95"/>
                <a:gd name="T3" fmla="*/ 50 h 100"/>
                <a:gd name="T4" fmla="*/ 0 w 95"/>
                <a:gd name="T5" fmla="*/ 100 h 100"/>
                <a:gd name="T6" fmla="*/ 0 w 95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00">
                  <a:moveTo>
                    <a:pt x="0" y="0"/>
                  </a:moveTo>
                  <a:lnTo>
                    <a:pt x="95" y="5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" y="1521"/>
              <a:ext cx="5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Reference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02" y="1518"/>
              <a:ext cx="855" cy="400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038" y="1718"/>
              <a:ext cx="280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306" y="1668"/>
              <a:ext cx="96" cy="100"/>
            </a:xfrm>
            <a:custGeom>
              <a:avLst/>
              <a:gdLst>
                <a:gd name="T0" fmla="*/ 0 w 96"/>
                <a:gd name="T1" fmla="*/ 0 h 100"/>
                <a:gd name="T2" fmla="*/ 96 w 96"/>
                <a:gd name="T3" fmla="*/ 50 h 100"/>
                <a:gd name="T4" fmla="*/ 0 w 96"/>
                <a:gd name="T5" fmla="*/ 100 h 100"/>
                <a:gd name="T6" fmla="*/ 0 w 96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96" y="5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257" y="1718"/>
              <a:ext cx="699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44" y="1668"/>
              <a:ext cx="96" cy="100"/>
            </a:xfrm>
            <a:custGeom>
              <a:avLst/>
              <a:gdLst>
                <a:gd name="T0" fmla="*/ 0 w 96"/>
                <a:gd name="T1" fmla="*/ 0 h 100"/>
                <a:gd name="T2" fmla="*/ 96 w 96"/>
                <a:gd name="T3" fmla="*/ 50 h 100"/>
                <a:gd name="T4" fmla="*/ 0 w 96"/>
                <a:gd name="T5" fmla="*/ 100 h 100"/>
                <a:gd name="T6" fmla="*/ 0 w 96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96" y="5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577" y="1585"/>
              <a:ext cx="19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716" y="1585"/>
              <a:ext cx="8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747" y="1585"/>
              <a:ext cx="10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01" y="1585"/>
              <a:ext cx="10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862" y="1585"/>
              <a:ext cx="23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Wld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39" y="1585"/>
              <a:ext cx="8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579" y="1695"/>
              <a:ext cx="4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801" y="1714"/>
              <a:ext cx="10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800" y="1824"/>
              <a:ext cx="5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02" y="2604"/>
              <a:ext cx="855" cy="342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5400000">
              <a:off x="738" y="1946"/>
              <a:ext cx="1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 rot="5400000">
              <a:off x="742" y="2014"/>
              <a:ext cx="10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5400000">
              <a:off x="742" y="2071"/>
              <a:ext cx="10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rot="5400000">
              <a:off x="742" y="2127"/>
              <a:ext cx="10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rot="5400000">
              <a:off x="742" y="2191"/>
              <a:ext cx="10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 rot="5400000">
              <a:off x="742" y="2248"/>
              <a:ext cx="10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 rot="5400000">
              <a:off x="746" y="2308"/>
              <a:ext cx="10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 rot="5400000">
              <a:off x="746" y="2357"/>
              <a:ext cx="10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928" y="1920"/>
              <a:ext cx="474" cy="874"/>
            </a:xfrm>
            <a:custGeom>
              <a:avLst/>
              <a:gdLst>
                <a:gd name="T0" fmla="*/ 474 w 474"/>
                <a:gd name="T1" fmla="*/ 874 h 874"/>
                <a:gd name="T2" fmla="*/ 0 w 474"/>
                <a:gd name="T3" fmla="*/ 874 h 874"/>
                <a:gd name="T4" fmla="*/ 0 w 474"/>
                <a:gd name="T5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874">
                  <a:moveTo>
                    <a:pt x="474" y="874"/>
                  </a:moveTo>
                  <a:lnTo>
                    <a:pt x="0" y="874"/>
                  </a:lnTo>
                  <a:lnTo>
                    <a:pt x="0" y="0"/>
                  </a:ln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881" y="1833"/>
              <a:ext cx="95" cy="99"/>
            </a:xfrm>
            <a:custGeom>
              <a:avLst/>
              <a:gdLst>
                <a:gd name="T0" fmla="*/ 0 w 95"/>
                <a:gd name="T1" fmla="*/ 99 h 99"/>
                <a:gd name="T2" fmla="*/ 47 w 95"/>
                <a:gd name="T3" fmla="*/ 0 h 99"/>
                <a:gd name="T4" fmla="*/ 95 w 95"/>
                <a:gd name="T5" fmla="*/ 99 h 99"/>
                <a:gd name="T6" fmla="*/ 0 w 95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9">
                  <a:moveTo>
                    <a:pt x="0" y="99"/>
                  </a:moveTo>
                  <a:lnTo>
                    <a:pt x="47" y="0"/>
                  </a:lnTo>
                  <a:lnTo>
                    <a:pt x="95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341" y="1718"/>
              <a:ext cx="225" cy="1076"/>
            </a:xfrm>
            <a:custGeom>
              <a:avLst/>
              <a:gdLst>
                <a:gd name="T0" fmla="*/ 225 w 225"/>
                <a:gd name="T1" fmla="*/ 0 h 1076"/>
                <a:gd name="T2" fmla="*/ 225 w 225"/>
                <a:gd name="T3" fmla="*/ 1076 h 1076"/>
                <a:gd name="T4" fmla="*/ 0 w 225"/>
                <a:gd name="T5" fmla="*/ 107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" h="1076">
                  <a:moveTo>
                    <a:pt x="225" y="0"/>
                  </a:moveTo>
                  <a:lnTo>
                    <a:pt x="225" y="1076"/>
                  </a:lnTo>
                  <a:lnTo>
                    <a:pt x="0" y="1076"/>
                  </a:ln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257" y="2744"/>
              <a:ext cx="95" cy="100"/>
            </a:xfrm>
            <a:custGeom>
              <a:avLst/>
              <a:gdLst>
                <a:gd name="T0" fmla="*/ 95 w 95"/>
                <a:gd name="T1" fmla="*/ 100 h 100"/>
                <a:gd name="T2" fmla="*/ 0 w 95"/>
                <a:gd name="T3" fmla="*/ 50 h 100"/>
                <a:gd name="T4" fmla="*/ 95 w 95"/>
                <a:gd name="T5" fmla="*/ 0 h 100"/>
                <a:gd name="T6" fmla="*/ 95 w 9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00">
                  <a:moveTo>
                    <a:pt x="95" y="100"/>
                  </a:moveTo>
                  <a:lnTo>
                    <a:pt x="0" y="50"/>
                  </a:lnTo>
                  <a:lnTo>
                    <a:pt x="95" y="0"/>
                  </a:lnTo>
                  <a:lnTo>
                    <a:pt x="95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33" y="1577"/>
              <a:ext cx="3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Output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801" y="2666"/>
              <a:ext cx="10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800" y="2773"/>
              <a:ext cx="5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791" y="2801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</a:rPr>
                <a:t>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9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Test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0447" y="2654649"/>
            <a:ext cx="3050000" cy="24071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System Inertia = 4.75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Understand the Basics of AB Drive Regulator Tuning</a:t>
            </a:r>
          </a:p>
          <a:p>
            <a:endParaRPr lang="en-US" dirty="0"/>
          </a:p>
          <a:p>
            <a:r>
              <a:rPr lang="en-US" dirty="0" smtClean="0"/>
              <a:t>Be Comfortable in adjusting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8732520" cy="43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8601" y="1828800"/>
            <a:ext cx="8652499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620817"/>
            <a:ext cx="8839200" cy="46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8686800" cy="44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8686800" cy="46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BW=40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771984"/>
            <a:ext cx="8839200" cy="43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BW=40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726010"/>
            <a:ext cx="8839200" cy="44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Load Observer/Inertia Adaption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rgbClr val="FF0000"/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Basic Regulator:  KP and KI</a:t>
            </a:r>
          </a:p>
        </p:txBody>
      </p:sp>
    </p:spTree>
    <p:extLst>
      <p:ext uri="{BB962C8B-B14F-4D97-AF65-F5344CB8AC3E}">
        <p14:creationId xmlns:p14="http://schemas.microsoft.com/office/powerpoint/2010/main" val="14100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 Feedback </a:t>
            </a:r>
            <a:br>
              <a:rPr lang="en-US" dirty="0" smtClean="0"/>
            </a:br>
            <a:r>
              <a:rPr lang="en-US" dirty="0" smtClean="0"/>
              <a:t>Finite Impulse Response Filter  (FIR)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Par 126 (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FdbkFltr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becomes the maximum velocity Bandwidth!!!</a:t>
            </a:r>
          </a:p>
          <a:p>
            <a:endParaRPr lang="en-US" dirty="0"/>
          </a:p>
        </p:txBody>
      </p:sp>
      <p:pic>
        <p:nvPicPr>
          <p:cNvPr id="11270" name="Picture 6" descr="C:\Users\trjaremk\AppData\Local\Temp\SNAGHTML34fa85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5"/>
          <a:stretch/>
        </p:blipFill>
        <p:spPr bwMode="auto">
          <a:xfrm>
            <a:off x="4495800" y="2996643"/>
            <a:ext cx="3657600" cy="27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152400" y="2996643"/>
            <a:ext cx="4267200" cy="19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P125 at 12 rad/sec  BW=5,10,20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2882232"/>
            <a:ext cx="4267200" cy="216033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495800" y="1478146"/>
            <a:ext cx="4495800" cy="222530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495800" y="4182520"/>
            <a:ext cx="4495800" cy="22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Manual:  </a:t>
            </a:r>
            <a:r>
              <a:rPr lang="en-US" dirty="0" smtClean="0">
                <a:hlinkClick r:id="rId3"/>
              </a:rPr>
              <a:t>Drives-AT004A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2272975" y="1295400"/>
            <a:ext cx="45980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P125</a:t>
            </a:r>
            <a:br>
              <a:rPr lang="en-US" dirty="0" smtClean="0"/>
            </a:br>
            <a:r>
              <a:rPr lang="en-US" dirty="0" smtClean="0"/>
              <a:t> From 12 rad/sec to 50 rad/sec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0BFF2-922B-9A4B-9A83-6BA2F7F304E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2000" y="2886723"/>
            <a:ext cx="4419600" cy="21513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2867891"/>
            <a:ext cx="4419600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Lag Filter: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The function of a Lead-Lag is to modify the gain of a system, at certain frequencies, to prevent unwanted frequencies from interacting with a drive regulator causing it to oscillate (become unstable)</a:t>
            </a:r>
          </a:p>
          <a:p>
            <a:endParaRPr lang="en-US" dirty="0"/>
          </a:p>
          <a:p>
            <a:r>
              <a:rPr lang="en-US" dirty="0" smtClean="0"/>
              <a:t>A Lead-Lag function block can be used as simple low pass filter,  a Lead-Lag or a Lag-Lead depending on the values chosen for the Lead and Lag frequencies.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Lead-Lag Compensation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7338" lvl="1" indent="-287338">
              <a:buClr>
                <a:srgbClr val="BB2332"/>
              </a:buClr>
              <a:buSzTx/>
            </a:pPr>
            <a:r>
              <a:rPr lang="en-US" altLang="en-US" dirty="0"/>
              <a:t>Lead-Lag filters can be used to compensate for mechanical problems, in a drive system</a:t>
            </a:r>
          </a:p>
          <a:p>
            <a:pPr marL="287338" lvl="1" indent="-287338">
              <a:buClr>
                <a:srgbClr val="BB2332"/>
              </a:buClr>
              <a:buSzTx/>
            </a:pPr>
            <a:r>
              <a:rPr lang="en-US" altLang="en-US" dirty="0"/>
              <a:t>The Lead-Lag is “tuned” to prevent the mechanical resonance from “exciting” the speed loop, causing the speed loop to </a:t>
            </a:r>
            <a:r>
              <a:rPr lang="en-US" altLang="en-US" dirty="0" smtClean="0"/>
              <a:t>oscillate</a:t>
            </a:r>
          </a:p>
          <a:p>
            <a:pPr marL="287338" lvl="1" indent="-287338">
              <a:buClr>
                <a:srgbClr val="BB2332"/>
              </a:buClr>
              <a:buSzTx/>
            </a:pPr>
            <a:r>
              <a:rPr lang="en-US" altLang="en-US" dirty="0" smtClean="0"/>
              <a:t>Typically</a:t>
            </a:r>
            <a:r>
              <a:rPr lang="en-US" altLang="en-US" dirty="0"/>
              <a:t>, there are two types of mechanical problems encountered in drive systems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r>
              <a:rPr lang="en-US" altLang="en-US" sz="2800" dirty="0"/>
              <a:t>Backlash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r>
              <a:rPr lang="en-US" altLang="en-US" sz="2800" dirty="0"/>
              <a:t>Torsional Resonance</a:t>
            </a:r>
          </a:p>
          <a:p>
            <a:pPr marL="287338" lvl="1" indent="-287338">
              <a:buClr>
                <a:srgbClr val="BB2332"/>
              </a:buClr>
              <a:buSzTx/>
            </a:pP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6BF95-83F5-4075-9A03-7073A3070A95}" type="slidenum">
              <a:rPr lang="en-US" altLang="en-US"/>
              <a:pPr/>
              <a:t>53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Lead Lag Filter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0490" y="1409700"/>
            <a:ext cx="4114800" cy="5334000"/>
          </a:xfrm>
        </p:spPr>
        <p:txBody>
          <a:bodyPr/>
          <a:lstStyle/>
          <a:p>
            <a:r>
              <a:rPr lang="en-US" altLang="en-US" sz="2400" dirty="0"/>
              <a:t>Input</a:t>
            </a:r>
          </a:p>
          <a:p>
            <a:r>
              <a:rPr lang="en-US" altLang="en-US" sz="2400" dirty="0"/>
              <a:t>Output</a:t>
            </a:r>
          </a:p>
          <a:p>
            <a:r>
              <a:rPr lang="en-US" altLang="en-US" sz="2400" dirty="0"/>
              <a:t>Gain </a:t>
            </a:r>
          </a:p>
          <a:p>
            <a:r>
              <a:rPr lang="en-US" altLang="en-US" sz="2400" dirty="0"/>
              <a:t>BW</a:t>
            </a:r>
          </a:p>
          <a:p>
            <a:r>
              <a:rPr lang="en-US" altLang="en-US" sz="2400" dirty="0"/>
              <a:t>Gain of 1 Disables the filter</a:t>
            </a:r>
          </a:p>
          <a:p>
            <a:r>
              <a:rPr lang="en-US" altLang="en-US" sz="2400" dirty="0"/>
              <a:t>Gain Less than 1. the filter is a lag lead</a:t>
            </a:r>
          </a:p>
          <a:p>
            <a:r>
              <a:rPr lang="en-US" altLang="en-US" sz="2400" dirty="0"/>
              <a:t>Gain Greater than 1 the filter is a lead lag</a:t>
            </a:r>
          </a:p>
        </p:txBody>
      </p:sp>
      <p:graphicFrame>
        <p:nvGraphicFramePr>
          <p:cNvPr id="24269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608263"/>
          <a:ext cx="4114800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Visio" r:id="rId3" imgW="2454075" imgH="1340772" progId="Visio.Drawing.6">
                  <p:embed/>
                </p:oleObj>
              </mc:Choice>
              <mc:Fallback>
                <p:oleObj name="Visio" r:id="rId3" imgW="2454075" imgH="13407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08263"/>
                        <a:ext cx="4114800" cy="224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3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CCD28-F49C-4D4D-93BE-D0000E644973}" type="slidenum">
              <a:rPr lang="en-US" altLang="en-US"/>
              <a:pPr/>
              <a:t>54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Mechanical Problems: Backlash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206" y="1219200"/>
            <a:ext cx="8382000" cy="2590800"/>
          </a:xfrm>
        </p:spPr>
        <p:txBody>
          <a:bodyPr/>
          <a:lstStyle/>
          <a:p>
            <a:pPr marL="914400" lvl="1" indent="-400050">
              <a:tabLst>
                <a:tab pos="1433513" algn="l"/>
                <a:tab pos="1485900" algn="l"/>
              </a:tabLst>
            </a:pPr>
            <a:r>
              <a:rPr lang="en-US" altLang="en-US" sz="2400" dirty="0"/>
              <a:t>Backlash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r>
              <a:rPr lang="en-US" altLang="en-US" sz="2400" dirty="0"/>
              <a:t>Backlash is caused by play between the teeth in gears (gear box) or spines in a coupling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r>
              <a:rPr lang="en-US" altLang="en-US" sz="2400" dirty="0"/>
              <a:t>The teeth “load” and “unload” as the motor changes speed, causing the teeth to “chatter”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endParaRPr lang="en-US" altLang="en-US" dirty="0"/>
          </a:p>
        </p:txBody>
      </p:sp>
      <p:pic>
        <p:nvPicPr>
          <p:cNvPr id="264196" name="Picture 4" descr="Backlash Inertia vs Pos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0813" y="3810000"/>
            <a:ext cx="3760787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7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FDD43-CCEA-45B5-AD75-6EA1AFB054DC}" type="slidenum">
              <a:rPr lang="en-US" altLang="en-US"/>
              <a:pPr/>
              <a:t>55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Regulators &amp; Tuning - Lead/Lag Filters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382000" cy="53340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Special purpose Lead / Lag Compensation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3903663" y="1447800"/>
          <a:ext cx="5240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Photo Editor Photo" r:id="rId4" imgW="5238095" imgH="2514286" progId="MSPhotoEd.3">
                  <p:embed/>
                </p:oleObj>
              </mc:Choice>
              <mc:Fallback>
                <p:oleObj name="Photo Editor Photo" r:id="rId4" imgW="5238095" imgH="2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1447800"/>
                        <a:ext cx="5240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3884613" y="4038600"/>
          <a:ext cx="525938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Photo Editor Photo" r:id="rId6" imgW="5257143" imgH="2514286" progId="MSPhotoEd.3">
                  <p:embed/>
                </p:oleObj>
              </mc:Choice>
              <mc:Fallback>
                <p:oleObj name="Photo Editor Photo" r:id="rId6" imgW="5257143" imgH="2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4038600"/>
                        <a:ext cx="525938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76200" y="1600200"/>
            <a:ext cx="30686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600">
                <a:latin typeface="Arial" panose="020B0604020202020204" pitchFamily="34" charset="0"/>
              </a:rPr>
              <a:t>Light filtering:  kn = </a:t>
            </a:r>
            <a:r>
              <a:rPr kumimoji="0" lang="en-US" altLang="en-US" sz="1600" b="1">
                <a:solidFill>
                  <a:schemeClr val="accent1"/>
                </a:solidFill>
                <a:latin typeface="Arial" panose="020B0604020202020204" pitchFamily="34" charset="0"/>
              </a:rPr>
              <a:t>0.7</a:t>
            </a:r>
            <a:r>
              <a:rPr kumimoji="0" lang="en-US" altLang="en-US" sz="1600">
                <a:latin typeface="Arial" panose="020B0604020202020204" pitchFamily="34" charset="0"/>
              </a:rPr>
              <a:t>, wn = </a:t>
            </a:r>
            <a:r>
              <a:rPr kumimoji="0" lang="en-US" altLang="en-US" sz="1600" b="1">
                <a:solidFill>
                  <a:schemeClr val="accent1"/>
                </a:solidFill>
                <a:latin typeface="Arial" panose="020B0604020202020204" pitchFamily="34" charset="0"/>
              </a:rPr>
              <a:t>35</a:t>
            </a:r>
            <a:endParaRPr kumimoji="0" lang="en-US" altLang="en-US" sz="1600">
              <a:latin typeface="Arial" panose="020B0604020202020204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76200" y="2057400"/>
            <a:ext cx="36020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hlink"/>
                </a:solidFill>
                <a:latin typeface="Arial" panose="020B0604020202020204" pitchFamily="34" charset="0"/>
              </a:rPr>
              <a:t>Application</a:t>
            </a:r>
            <a:r>
              <a:rPr kumimoji="0" lang="en-US" altLang="en-US" sz="1400">
                <a:latin typeface="Arial" panose="020B0604020202020204" pitchFamily="34" charset="0"/>
              </a:rPr>
              <a:t>:  Moderate gear noise reduction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76200" y="2362200"/>
            <a:ext cx="33734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rgbClr val="008000"/>
                </a:solidFill>
                <a:latin typeface="Arial" panose="020B0604020202020204" pitchFamily="34" charset="0"/>
              </a:rPr>
              <a:t>Suggestion</a:t>
            </a:r>
            <a:r>
              <a:rPr kumimoji="0" lang="en-US" altLang="en-US" sz="1400">
                <a:latin typeface="Arial" panose="020B0604020202020204" pitchFamily="34" charset="0"/>
              </a:rPr>
              <a:t>: Enable both lead lag filters 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latin typeface="Arial" panose="020B0604020202020204" pitchFamily="34" charset="0"/>
              </a:rPr>
              <a:t>	for increased noise reduction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76200" y="4343400"/>
            <a:ext cx="32035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600">
                <a:latin typeface="Arial" panose="020B0604020202020204" pitchFamily="34" charset="0"/>
              </a:rPr>
              <a:t>Heavy filtering:  kn = </a:t>
            </a:r>
            <a:r>
              <a:rPr kumimoji="0" lang="en-US" altLang="en-US" sz="1600" b="1">
                <a:solidFill>
                  <a:schemeClr val="accent1"/>
                </a:solidFill>
                <a:latin typeface="Arial" panose="020B0604020202020204" pitchFamily="34" charset="0"/>
              </a:rPr>
              <a:t>0.5</a:t>
            </a:r>
            <a:r>
              <a:rPr kumimoji="0" lang="en-US" altLang="en-US" sz="1600">
                <a:latin typeface="Arial" panose="020B0604020202020204" pitchFamily="34" charset="0"/>
              </a:rPr>
              <a:t>, wn = </a:t>
            </a:r>
            <a:r>
              <a:rPr kumimoji="0" lang="en-US" altLang="en-US" sz="1600" b="1">
                <a:solidFill>
                  <a:schemeClr val="accent1"/>
                </a:solidFill>
                <a:latin typeface="Arial" panose="020B0604020202020204" pitchFamily="34" charset="0"/>
              </a:rPr>
              <a:t>20</a:t>
            </a:r>
            <a:endParaRPr kumimoji="0" lang="en-US" altLang="en-US" sz="1600">
              <a:latin typeface="Arial" panose="020B0604020202020204" pitchFamily="34" charset="0"/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6200" y="4876800"/>
            <a:ext cx="37322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hlink"/>
                </a:solidFill>
                <a:latin typeface="Arial" panose="020B0604020202020204" pitchFamily="34" charset="0"/>
              </a:rPr>
              <a:t>Application</a:t>
            </a:r>
            <a:r>
              <a:rPr kumimoji="0" lang="en-US" altLang="en-US" sz="1400">
                <a:latin typeface="Arial" panose="020B0604020202020204" pitchFamily="34" charset="0"/>
              </a:rPr>
              <a:t>:  Aggressive gear noise reduction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6200" y="5181600"/>
            <a:ext cx="33734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rgbClr val="008000"/>
                </a:solidFill>
                <a:latin typeface="Arial" panose="020B0604020202020204" pitchFamily="34" charset="0"/>
              </a:rPr>
              <a:t>Suggestion</a:t>
            </a:r>
            <a:r>
              <a:rPr kumimoji="0" lang="en-US" altLang="en-US" sz="1400">
                <a:latin typeface="Arial" panose="020B0604020202020204" pitchFamily="34" charset="0"/>
              </a:rPr>
              <a:t>: Enable both lead lag filters 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latin typeface="Arial" panose="020B0604020202020204" pitchFamily="34" charset="0"/>
              </a:rPr>
              <a:t>	for increased noise reduction</a:t>
            </a:r>
          </a:p>
        </p:txBody>
      </p:sp>
    </p:spTree>
    <p:extLst>
      <p:ext uri="{BB962C8B-B14F-4D97-AF65-F5344CB8AC3E}">
        <p14:creationId xmlns:p14="http://schemas.microsoft.com/office/powerpoint/2010/main" val="16290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3D56-9F68-489A-AF52-07A8E816FA39}" type="slidenum">
              <a:rPr lang="en-US" altLang="en-US"/>
              <a:pPr/>
              <a:t>56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Bode Plot (kn=0.7 Wn=35)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066800"/>
            <a:ext cx="7112000" cy="5334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Lead Lag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768602"/>
            <a:ext cx="8839200" cy="43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184C-2338-4A1D-A887-4343B5BE1686}" type="slidenum">
              <a:rPr lang="en-US" altLang="en-US"/>
              <a:pPr/>
              <a:t>58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Resonance Frequency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9468" y="1354669"/>
            <a:ext cx="8077200" cy="53340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400" dirty="0"/>
              <a:t>Size of the Inertia of the motor and roll</a:t>
            </a:r>
          </a:p>
          <a:p>
            <a:r>
              <a:rPr lang="en-US" altLang="en-US" sz="2400" dirty="0"/>
              <a:t>Stiffness of the coupling</a:t>
            </a:r>
          </a:p>
          <a:p>
            <a:endParaRPr lang="en-US" altLang="en-US" sz="2400" dirty="0"/>
          </a:p>
        </p:txBody>
      </p:sp>
      <p:graphicFrame>
        <p:nvGraphicFramePr>
          <p:cNvPr id="11878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35483381"/>
              </p:ext>
            </p:extLst>
          </p:nvPr>
        </p:nvGraphicFramePr>
        <p:xfrm>
          <a:off x="1905000" y="2609194"/>
          <a:ext cx="41148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VISIO" r:id="rId4" imgW="6253200" imgH="1708200" progId="Visio.Drawing.6">
                  <p:embed/>
                </p:oleObj>
              </mc:Choice>
              <mc:Fallback>
                <p:oleObj name="VISIO" r:id="rId4" imgW="6253200" imgH="170820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09194"/>
                        <a:ext cx="41148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4648200"/>
          <a:ext cx="3886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6" imgW="2286000" imgH="444240" progId="Equation.3">
                  <p:embed/>
                </p:oleObj>
              </mc:Choice>
              <mc:Fallback>
                <p:oleObj name="Equation" r:id="rId6" imgW="2286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3886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9BA0-7EBD-49D9-83C2-7191237BF811}" type="slidenum">
              <a:rPr lang="en-US" altLang="en-US"/>
              <a:pPr/>
              <a:t>59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Comp</a:t>
            </a:r>
          </a:p>
        </p:txBody>
      </p:sp>
      <p:pic>
        <p:nvPicPr>
          <p:cNvPr id="1208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" y="850265"/>
            <a:ext cx="7848600" cy="588645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819400"/>
            <a:ext cx="2438400" cy="1828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Load Observer/Inertia Adaption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Frequency Response: Gain Calculations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Basic Regulator:  KP and KI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6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F01-239F-458E-9CB2-EEB75DC9A9F6}" type="slidenum">
              <a:rPr lang="en-US" altLang="en-US"/>
              <a:pPr/>
              <a:t>60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Reviewing Data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7162800" cy="5334000"/>
          </a:xfrm>
        </p:spPr>
        <p:txBody>
          <a:bodyPr/>
          <a:lstStyle/>
          <a:p>
            <a:r>
              <a:rPr lang="en-US" altLang="en-US" sz="2400" dirty="0"/>
              <a:t>Looking at the chart, there is approximately 10 cycles per second (10Hz)</a:t>
            </a:r>
          </a:p>
          <a:p>
            <a:r>
              <a:rPr lang="en-US" altLang="en-US" sz="2400" dirty="0"/>
              <a:t>2*pi*f=rad/sec</a:t>
            </a:r>
          </a:p>
          <a:p>
            <a:r>
              <a:rPr lang="en-US" altLang="en-US" sz="2400" dirty="0"/>
              <a:t>Set </a:t>
            </a:r>
            <a:r>
              <a:rPr lang="en-US" altLang="en-US" sz="2400" dirty="0" err="1"/>
              <a:t>wld</a:t>
            </a:r>
            <a:r>
              <a:rPr lang="en-US" altLang="en-US" sz="2400" dirty="0"/>
              <a:t>=62 rad/sec</a:t>
            </a:r>
          </a:p>
          <a:p>
            <a:r>
              <a:rPr lang="en-US" altLang="en-US" sz="2400" dirty="0"/>
              <a:t>Set </a:t>
            </a:r>
            <a:r>
              <a:rPr lang="en-US" altLang="en-US" sz="2400" dirty="0" err="1" smtClean="0"/>
              <a:t>wlg</a:t>
            </a:r>
            <a:r>
              <a:rPr lang="en-US" altLang="en-US" sz="2400" dirty="0" smtClean="0"/>
              <a:t>=300 </a:t>
            </a:r>
            <a:r>
              <a:rPr lang="en-US" altLang="en-US" sz="2400" dirty="0"/>
              <a:t>rad/sec</a:t>
            </a:r>
          </a:p>
          <a:p>
            <a:r>
              <a:rPr lang="en-US" altLang="en-US" sz="2400" dirty="0" err="1"/>
              <a:t>Kn</a:t>
            </a:r>
            <a:r>
              <a:rPr lang="en-US" altLang="en-US" sz="2400" dirty="0"/>
              <a:t>=5</a:t>
            </a:r>
          </a:p>
          <a:p>
            <a:r>
              <a:rPr lang="en-US" altLang="en-US" sz="2400" dirty="0" err="1"/>
              <a:t>Wn</a:t>
            </a:r>
            <a:r>
              <a:rPr lang="en-US" altLang="en-US" sz="2400" dirty="0"/>
              <a:t>=300</a:t>
            </a:r>
          </a:p>
          <a:p>
            <a:endParaRPr lang="en-US" altLang="en-US" sz="2400" dirty="0"/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90750"/>
            <a:ext cx="4114800" cy="30861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4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53F2-2F0F-49A3-A9D5-BD5EBB5F79F0}" type="slidenum">
              <a:rPr lang="en-US" altLang="en-US"/>
              <a:pPr/>
              <a:t>61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Lead-Lag Filter</a:t>
            </a:r>
          </a:p>
        </p:txBody>
      </p:sp>
      <p:pic>
        <p:nvPicPr>
          <p:cNvPr id="12493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8610600" cy="53340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4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Filter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5896" y="1409700"/>
            <a:ext cx="4114800" cy="5334000"/>
          </a:xfrm>
        </p:spPr>
        <p:txBody>
          <a:bodyPr/>
          <a:lstStyle/>
          <a:p>
            <a:r>
              <a:rPr lang="en-US" dirty="0" smtClean="0"/>
              <a:t>Notch Filter Rejects a specific frequency</a:t>
            </a:r>
          </a:p>
          <a:p>
            <a:endParaRPr lang="en-US" dirty="0"/>
          </a:p>
          <a:p>
            <a:r>
              <a:rPr lang="en-US" dirty="0" smtClean="0"/>
              <a:t>Most common notch filter is the one to remove the 60Hz buzzing from stereo speakers</a:t>
            </a:r>
          </a:p>
          <a:p>
            <a:endParaRPr lang="en-US" dirty="0"/>
          </a:p>
          <a:p>
            <a:pPr marL="576263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0418" y="2575459"/>
            <a:ext cx="3970364" cy="2316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047A1-9389-421F-879F-39CE1154C06E}" type="slidenum">
              <a:rPr lang="en-US" altLang="en-US" smtClean="0"/>
              <a:pPr/>
              <a:t>62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M109 Oscillation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806565"/>
            <a:ext cx="8839200" cy="43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M109  </a:t>
            </a:r>
            <a:r>
              <a:rPr lang="en-US" dirty="0" err="1" smtClean="0"/>
              <a:t>Approx</a:t>
            </a:r>
            <a:r>
              <a:rPr lang="en-US" dirty="0" smtClean="0"/>
              <a:t>  18 cycles/second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783137"/>
            <a:ext cx="8839200" cy="43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M109   18 Hz Notch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785872"/>
            <a:ext cx="8839200" cy="4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iAnalyzer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871149"/>
            <a:ext cx="8839200" cy="41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rgbClr val="FF0000"/>
                </a:solidFill>
              </a:rPr>
              <a:t>Load Observer/Inertia Adaption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Regulator:  KP and KI</a:t>
            </a:r>
          </a:p>
        </p:txBody>
      </p:sp>
    </p:spTree>
    <p:extLst>
      <p:ext uri="{BB962C8B-B14F-4D97-AF65-F5344CB8AC3E}">
        <p14:creationId xmlns:p14="http://schemas.microsoft.com/office/powerpoint/2010/main" val="24024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Observer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Estimates the mechanical load on the motor and compensates for it</a:t>
            </a:r>
          </a:p>
          <a:p>
            <a:pPr lvl="1"/>
            <a:r>
              <a:rPr lang="en-US" dirty="0" smtClean="0"/>
              <a:t>Doctor Blades on Paper Machines</a:t>
            </a:r>
          </a:p>
          <a:p>
            <a:pPr lvl="1"/>
            <a:r>
              <a:rPr lang="en-US" dirty="0" smtClean="0"/>
              <a:t>Boxes being thrown onto a conveyor belt</a:t>
            </a:r>
          </a:p>
          <a:p>
            <a:pPr lvl="1"/>
            <a:r>
              <a:rPr lang="en-US" dirty="0" smtClean="0"/>
              <a:t>Logs entering the saw</a:t>
            </a:r>
          </a:p>
          <a:p>
            <a:pPr lvl="1"/>
            <a:endParaRPr lang="en-US" dirty="0"/>
          </a:p>
          <a:p>
            <a:r>
              <a:rPr lang="en-US" dirty="0" smtClean="0"/>
              <a:t>Uses the acceleration feedback and total inertia from the inertia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Observer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642738"/>
            <a:ext cx="8839200" cy="46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430338" y="2379663"/>
            <a:ext cx="5935662" cy="2922587"/>
            <a:chOff x="901" y="1499"/>
            <a:chExt cx="3739" cy="184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1" y="1499"/>
              <a:ext cx="3739" cy="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69" y="1740"/>
              <a:ext cx="10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46" y="1642"/>
              <a:ext cx="283" cy="284"/>
            </a:xfrm>
            <a:custGeom>
              <a:avLst/>
              <a:gdLst>
                <a:gd name="T0" fmla="*/ 0 w 283"/>
                <a:gd name="T1" fmla="*/ 142 h 284"/>
                <a:gd name="T2" fmla="*/ 141 w 283"/>
                <a:gd name="T3" fmla="*/ 0 h 284"/>
                <a:gd name="T4" fmla="*/ 283 w 283"/>
                <a:gd name="T5" fmla="*/ 142 h 284"/>
                <a:gd name="T6" fmla="*/ 283 w 283"/>
                <a:gd name="T7" fmla="*/ 142 h 284"/>
                <a:gd name="T8" fmla="*/ 141 w 283"/>
                <a:gd name="T9" fmla="*/ 284 h 284"/>
                <a:gd name="T10" fmla="*/ 0 w 283"/>
                <a:gd name="T11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4">
                  <a:moveTo>
                    <a:pt x="0" y="142"/>
                  </a:moveTo>
                  <a:cubicBezTo>
                    <a:pt x="0" y="64"/>
                    <a:pt x="63" y="0"/>
                    <a:pt x="141" y="0"/>
                  </a:cubicBezTo>
                  <a:cubicBezTo>
                    <a:pt x="219" y="0"/>
                    <a:pt x="283" y="64"/>
                    <a:pt x="283" y="142"/>
                  </a:cubicBezTo>
                  <a:cubicBezTo>
                    <a:pt x="283" y="142"/>
                    <a:pt x="283" y="142"/>
                    <a:pt x="283" y="142"/>
                  </a:cubicBezTo>
                  <a:cubicBezTo>
                    <a:pt x="283" y="220"/>
                    <a:pt x="219" y="284"/>
                    <a:pt x="141" y="284"/>
                  </a:cubicBezTo>
                  <a:cubicBezTo>
                    <a:pt x="63" y="284"/>
                    <a:pt x="0" y="220"/>
                    <a:pt x="0" y="142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793" y="1689"/>
              <a:ext cx="188" cy="19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793" y="1689"/>
              <a:ext cx="188" cy="19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64" y="1879"/>
              <a:ext cx="47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038" y="1784"/>
              <a:ext cx="600" cy="0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22" y="1722"/>
              <a:ext cx="124" cy="124"/>
            </a:xfrm>
            <a:custGeom>
              <a:avLst/>
              <a:gdLst>
                <a:gd name="T0" fmla="*/ 0 w 124"/>
                <a:gd name="T1" fmla="*/ 0 h 124"/>
                <a:gd name="T2" fmla="*/ 124 w 124"/>
                <a:gd name="T3" fmla="*/ 62 h 124"/>
                <a:gd name="T4" fmla="*/ 0 w 124"/>
                <a:gd name="T5" fmla="*/ 124 h 124"/>
                <a:gd name="T6" fmla="*/ 0 w 124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4">
                  <a:moveTo>
                    <a:pt x="0" y="0"/>
                  </a:moveTo>
                  <a:lnTo>
                    <a:pt x="124" y="62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21" y="1539"/>
              <a:ext cx="70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Reference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00" y="1535"/>
              <a:ext cx="1108" cy="498"/>
            </a:xfrm>
            <a:prstGeom prst="rect">
              <a:avLst/>
            </a:pr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29" y="1784"/>
              <a:ext cx="363" cy="0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76" y="1722"/>
              <a:ext cx="124" cy="124"/>
            </a:xfrm>
            <a:custGeom>
              <a:avLst/>
              <a:gdLst>
                <a:gd name="T0" fmla="*/ 0 w 124"/>
                <a:gd name="T1" fmla="*/ 0 h 124"/>
                <a:gd name="T2" fmla="*/ 124 w 124"/>
                <a:gd name="T3" fmla="*/ 62 h 124"/>
                <a:gd name="T4" fmla="*/ 0 w 124"/>
                <a:gd name="T5" fmla="*/ 124 h 124"/>
                <a:gd name="T6" fmla="*/ 0 w 124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4">
                  <a:moveTo>
                    <a:pt x="0" y="0"/>
                  </a:moveTo>
                  <a:lnTo>
                    <a:pt x="124" y="62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608" y="1784"/>
              <a:ext cx="906" cy="0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98" y="1722"/>
              <a:ext cx="123" cy="124"/>
            </a:xfrm>
            <a:custGeom>
              <a:avLst/>
              <a:gdLst>
                <a:gd name="T0" fmla="*/ 0 w 123"/>
                <a:gd name="T1" fmla="*/ 0 h 124"/>
                <a:gd name="T2" fmla="*/ 123 w 123"/>
                <a:gd name="T3" fmla="*/ 62 h 124"/>
                <a:gd name="T4" fmla="*/ 0 w 123"/>
                <a:gd name="T5" fmla="*/ 124 h 124"/>
                <a:gd name="T6" fmla="*/ 0 w 123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24">
                  <a:moveTo>
                    <a:pt x="0" y="0"/>
                  </a:moveTo>
                  <a:lnTo>
                    <a:pt x="123" y="62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57" y="1700"/>
              <a:ext cx="66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Controller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500" y="2886"/>
              <a:ext cx="1108" cy="425"/>
            </a:xfrm>
            <a:prstGeom prst="rect">
              <a:avLst/>
            </a:pr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5400000">
              <a:off x="1633" y="2065"/>
              <a:ext cx="15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 rot="5400000">
              <a:off x="1638" y="2150"/>
              <a:ext cx="1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 rot="5400000">
              <a:off x="1638" y="2220"/>
              <a:ext cx="1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 rot="5400000">
              <a:off x="1638" y="2290"/>
              <a:ext cx="1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 rot="5400000">
              <a:off x="1638" y="2370"/>
              <a:ext cx="1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 rot="5400000">
              <a:off x="1638" y="2441"/>
              <a:ext cx="1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5400000">
              <a:off x="1643" y="2516"/>
              <a:ext cx="13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5400000">
              <a:off x="1643" y="2576"/>
              <a:ext cx="13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887" y="2035"/>
              <a:ext cx="613" cy="1087"/>
            </a:xfrm>
            <a:custGeom>
              <a:avLst/>
              <a:gdLst>
                <a:gd name="T0" fmla="*/ 613 w 613"/>
                <a:gd name="T1" fmla="*/ 1087 h 1087"/>
                <a:gd name="T2" fmla="*/ 0 w 613"/>
                <a:gd name="T3" fmla="*/ 1087 h 1087"/>
                <a:gd name="T4" fmla="*/ 0 w 613"/>
                <a:gd name="T5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3" h="1087">
                  <a:moveTo>
                    <a:pt x="613" y="1087"/>
                  </a:moveTo>
                  <a:lnTo>
                    <a:pt x="0" y="1087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825" y="1926"/>
              <a:ext cx="124" cy="124"/>
            </a:xfrm>
            <a:custGeom>
              <a:avLst/>
              <a:gdLst>
                <a:gd name="T0" fmla="*/ 0 w 124"/>
                <a:gd name="T1" fmla="*/ 124 h 124"/>
                <a:gd name="T2" fmla="*/ 62 w 124"/>
                <a:gd name="T3" fmla="*/ 0 h 124"/>
                <a:gd name="T4" fmla="*/ 124 w 124"/>
                <a:gd name="T5" fmla="*/ 124 h 124"/>
                <a:gd name="T6" fmla="*/ 0 w 124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24">
                  <a:moveTo>
                    <a:pt x="0" y="124"/>
                  </a:moveTo>
                  <a:lnTo>
                    <a:pt x="62" y="0"/>
                  </a:lnTo>
                  <a:lnTo>
                    <a:pt x="12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716" y="1784"/>
              <a:ext cx="292" cy="1338"/>
            </a:xfrm>
            <a:custGeom>
              <a:avLst/>
              <a:gdLst>
                <a:gd name="T0" fmla="*/ 292 w 292"/>
                <a:gd name="T1" fmla="*/ 0 h 1338"/>
                <a:gd name="T2" fmla="*/ 292 w 292"/>
                <a:gd name="T3" fmla="*/ 1338 h 1338"/>
                <a:gd name="T4" fmla="*/ 0 w 292"/>
                <a:gd name="T5" fmla="*/ 13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2" h="1338">
                  <a:moveTo>
                    <a:pt x="292" y="0"/>
                  </a:moveTo>
                  <a:lnTo>
                    <a:pt x="292" y="1338"/>
                  </a:lnTo>
                  <a:lnTo>
                    <a:pt x="0" y="1338"/>
                  </a:lnTo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08" y="3060"/>
              <a:ext cx="123" cy="125"/>
            </a:xfrm>
            <a:custGeom>
              <a:avLst/>
              <a:gdLst>
                <a:gd name="T0" fmla="*/ 123 w 123"/>
                <a:gd name="T1" fmla="*/ 125 h 125"/>
                <a:gd name="T2" fmla="*/ 0 w 123"/>
                <a:gd name="T3" fmla="*/ 62 h 125"/>
                <a:gd name="T4" fmla="*/ 123 w 123"/>
                <a:gd name="T5" fmla="*/ 0 h 125"/>
                <a:gd name="T6" fmla="*/ 123 w 123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25">
                  <a:moveTo>
                    <a:pt x="123" y="125"/>
                  </a:moveTo>
                  <a:lnTo>
                    <a:pt x="0" y="62"/>
                  </a:lnTo>
                  <a:lnTo>
                    <a:pt x="123" y="0"/>
                  </a:lnTo>
                  <a:lnTo>
                    <a:pt x="12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965" y="1610"/>
              <a:ext cx="4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Output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3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observer</a:t>
            </a:r>
            <a:br>
              <a:rPr lang="en-US" dirty="0" smtClean="0"/>
            </a:br>
            <a:r>
              <a:rPr lang="en-US" dirty="0" smtClean="0"/>
              <a:t>Speed Regulator BW=10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2887287"/>
            <a:ext cx="4419600" cy="21502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4572000" y="2844992"/>
            <a:ext cx="4419600" cy="22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342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2D7EE975-4DC8-4D85-99EB-30C58F00301D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Inertia Adaption</a:t>
            </a: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9D61-CCF6-44C4-9BB0-AC56663A777E}" type="slidenum">
              <a:rPr lang="en-US" altLang="en-US"/>
              <a:pPr/>
              <a:t>72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What Limits Bandwidth?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9979" y="1349413"/>
            <a:ext cx="8382000" cy="5334000"/>
          </a:xfrm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altLang="en-US" dirty="0"/>
              <a:t>Processor Update Rate</a:t>
            </a:r>
          </a:p>
          <a:p>
            <a:pPr marL="571500" lvl="1" indent="-228600"/>
            <a:r>
              <a:rPr lang="en-US" altLang="en-US" dirty="0"/>
              <a:t>The faster the processor the greater the Bandwidth can be</a:t>
            </a:r>
          </a:p>
          <a:p>
            <a:pPr marL="571500" lvl="1" indent="-228600"/>
            <a:endParaRPr lang="en-US" altLang="en-US" dirty="0"/>
          </a:p>
          <a:p>
            <a:pPr marL="228600" indent="-228600"/>
            <a:r>
              <a:rPr lang="en-US" altLang="en-US" dirty="0"/>
              <a:t>Feedback Devices</a:t>
            </a:r>
          </a:p>
          <a:p>
            <a:pPr marL="571500" lvl="1" indent="-228600"/>
            <a:r>
              <a:rPr lang="en-US" altLang="en-US" dirty="0"/>
              <a:t>More resolution</a:t>
            </a:r>
          </a:p>
          <a:p>
            <a:pPr marL="571500" lvl="1" indent="-228600"/>
            <a:r>
              <a:rPr lang="en-US" altLang="en-US" dirty="0"/>
              <a:t>Noise on Feedback</a:t>
            </a:r>
          </a:p>
          <a:p>
            <a:pPr marL="571500" lvl="1" indent="-228600"/>
            <a:endParaRPr lang="en-US" altLang="en-US" dirty="0"/>
          </a:p>
          <a:p>
            <a:pPr marL="228600" indent="-228600"/>
            <a:r>
              <a:rPr lang="en-US" altLang="en-US" dirty="0"/>
              <a:t>But the number one limitation on Bandwidth is…..</a:t>
            </a:r>
          </a:p>
          <a:p>
            <a:pPr marL="228600" indent="-228600"/>
            <a:endParaRPr lang="en-US" altLang="en-US" dirty="0"/>
          </a:p>
          <a:p>
            <a:pPr marL="228600" indent="-228600" algn="ctr"/>
            <a:r>
              <a:rPr lang="en-US" altLang="en-US" sz="6000" b="1" dirty="0"/>
              <a:t>Mechanical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4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Back Ground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710" y="1409700"/>
            <a:ext cx="8164513" cy="5334000"/>
          </a:xfrm>
        </p:spPr>
        <p:txBody>
          <a:bodyPr/>
          <a:lstStyle/>
          <a:p>
            <a:pPr marL="228600" indent="-228600"/>
            <a:r>
              <a:rPr lang="en-US" altLang="en-US" dirty="0"/>
              <a:t>Mechanical transmission connecting motor to load can limit bandwidth &amp; performance of velocity regulator.  Most noticeable in systems with large inertia ratios using </a:t>
            </a:r>
            <a:r>
              <a:rPr lang="en-US" altLang="en-US" b="1" dirty="0">
                <a:solidFill>
                  <a:schemeClr val="accent1"/>
                </a:solidFill>
              </a:rPr>
              <a:t>gear-box or flex coupling</a:t>
            </a:r>
            <a:r>
              <a:rPr lang="en-US" altLang="en-US" dirty="0"/>
              <a:t>.  Load can suddenly become disconnected from motor as gear teeth become disengaged.   System bandwidth can sore &amp; system tends toward instability.  Similar situation exists with flex couplings.</a:t>
            </a:r>
            <a:r>
              <a:rPr lang="en-US" altLang="en-US" sz="2400" dirty="0"/>
              <a:t>  </a:t>
            </a:r>
          </a:p>
          <a:p>
            <a:pPr marL="228600" indent="-228600"/>
            <a:endParaRPr lang="en-US" altLang="en-US" sz="2400" dirty="0"/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410" y="4264572"/>
            <a:ext cx="5853112" cy="2128838"/>
          </a:xfrm>
          <a:ln/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B677-4E77-4801-ABE0-C0A9E7E5F350}" type="slidenum">
              <a:rPr lang="en-US" altLang="en-US"/>
              <a:pPr/>
              <a:t>73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7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CCD28-F49C-4D4D-93BE-D0000E644973}" type="slidenum">
              <a:rPr lang="en-US" altLang="en-US"/>
              <a:pPr/>
              <a:t>74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Mechanical Problems: Backlash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206" y="1219200"/>
            <a:ext cx="8382000" cy="2590800"/>
          </a:xfrm>
        </p:spPr>
        <p:txBody>
          <a:bodyPr/>
          <a:lstStyle/>
          <a:p>
            <a:pPr marL="914400" lvl="1" indent="-400050">
              <a:tabLst>
                <a:tab pos="1433513" algn="l"/>
                <a:tab pos="1485900" algn="l"/>
              </a:tabLst>
            </a:pPr>
            <a:r>
              <a:rPr lang="en-US" altLang="en-US" sz="2400" dirty="0"/>
              <a:t>Backlash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r>
              <a:rPr lang="en-US" altLang="en-US" sz="2400" dirty="0"/>
              <a:t>Backlash is caused by play between the teeth in gears (gear box) or spines in a coupling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r>
              <a:rPr lang="en-US" altLang="en-US" sz="2400" dirty="0"/>
              <a:t>The teeth “load” and “unload” as the motor changes speed, causing the teeth to “chatter”</a:t>
            </a:r>
          </a:p>
          <a:p>
            <a:pPr marL="1428750" lvl="2" indent="-285750">
              <a:tabLst>
                <a:tab pos="1433513" algn="l"/>
                <a:tab pos="1485900" algn="l"/>
              </a:tabLst>
            </a:pPr>
            <a:endParaRPr lang="en-US" altLang="en-US" dirty="0"/>
          </a:p>
        </p:txBody>
      </p:sp>
      <p:pic>
        <p:nvPicPr>
          <p:cNvPr id="264196" name="Picture 4" descr="Backlash Inertia vs Pos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0813" y="3810000"/>
            <a:ext cx="3760787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63E8-F9D8-4F10-9F0D-F60182C85DF0}" type="slidenum">
              <a:rPr lang="en-US" altLang="en-US"/>
              <a:pPr/>
              <a:t>75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Resonant Frequency</a:t>
            </a:r>
          </a:p>
        </p:txBody>
      </p:sp>
      <p:pic>
        <p:nvPicPr>
          <p:cNvPr id="266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38" y="3071813"/>
            <a:ext cx="3519487" cy="1322387"/>
          </a:xfrm>
          <a:noFill/>
          <a:ln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2444750"/>
            <a:ext cx="3232150" cy="25765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D4E5-534F-4E54-B775-D56EA9CA67BD}" type="slidenum">
              <a:rPr lang="en-US" altLang="en-US"/>
              <a:pPr/>
              <a:t>76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Motor to Load Rato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1524000" y="1143000"/>
          <a:ext cx="68580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r:id="rId3" imgW="6172200" imgH="5353050" progId="Mathcad">
                  <p:embed/>
                </p:oleObj>
              </mc:Choice>
              <mc:Fallback>
                <p:oleObj r:id="rId3" imgW="6172200" imgH="535305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6858000" cy="531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9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Inertia Adaptation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2AA2-0CAF-48EE-A220-8BE4CB6DD1BD}" type="slidenum">
              <a:rPr lang="en-US" altLang="en-US"/>
              <a:pPr/>
              <a:t>77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Inertia Adaption increases system performance without using lead/lag or notch filters</a:t>
            </a:r>
          </a:p>
          <a:p>
            <a:r>
              <a:rPr lang="en-US" dirty="0" smtClean="0"/>
              <a:t>Parameters a pre-calculated based on the system inertia and drive bandwidth.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Adaption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518449"/>
            <a:ext cx="8839200" cy="48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E9E29-8FED-4906-B07F-EA834723BE97}" type="slidenum">
              <a:rPr lang="en-US" altLang="en-US"/>
              <a:pPr/>
              <a:t>79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143000" y="14288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DAA4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1161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tIns="320040" bIns="182880" anchor="ctr"/>
          <a:lstStyle>
            <a:lvl1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000"/>
              <a:t>Experimental Data </a:t>
            </a:r>
            <a:r>
              <a:rPr lang="en-US" altLang="en-US" sz="3000" b="0" u="sng"/>
              <a:t>Accelerate 150% load with Accel Time Programmed  to 0.1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152400" y="1429407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buChar char="–"/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buChar char="–"/>
              <a:defRPr kumimoji="1"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1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1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1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1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b="1" u="sng" dirty="0"/>
              <a:t>Accelerate 150% load with </a:t>
            </a:r>
            <a:r>
              <a:rPr lang="en-US" altLang="en-US" b="1" u="sng" dirty="0" err="1"/>
              <a:t>Accel</a:t>
            </a:r>
            <a:r>
              <a:rPr lang="en-US" altLang="en-US" b="1" u="sng" dirty="0"/>
              <a:t> Time Programmed  to 0.1</a:t>
            </a:r>
            <a:endParaRPr lang="en-US" altLang="en-US" dirty="0"/>
          </a:p>
          <a:p>
            <a:r>
              <a:rPr lang="en-US" altLang="en-US" dirty="0"/>
              <a:t>Bandwidth = 100 , Inertia Adaptation = </a:t>
            </a:r>
            <a:r>
              <a:rPr lang="en-US" altLang="en-US" b="1" dirty="0"/>
              <a:t>Enabled</a:t>
            </a:r>
          </a:p>
          <a:p>
            <a:endParaRPr lang="en-US" altLang="en-US" b="1" dirty="0"/>
          </a:p>
          <a:p>
            <a:r>
              <a:rPr lang="en-US" altLang="en-US" dirty="0"/>
              <a:t>Black Speed</a:t>
            </a:r>
          </a:p>
          <a:p>
            <a:r>
              <a:rPr lang="en-US" altLang="en-US" dirty="0"/>
              <a:t>Yellow Current</a:t>
            </a:r>
          </a:p>
          <a:p>
            <a:r>
              <a:rPr lang="en-US" altLang="en-US" dirty="0"/>
              <a:t>Red Torque</a:t>
            </a:r>
          </a:p>
          <a:p>
            <a:endParaRPr lang="en-US" altLang="en-US" dirty="0"/>
          </a:p>
          <a:p>
            <a:r>
              <a:rPr lang="en-US" altLang="en-US" b="1" u="sng" dirty="0"/>
              <a:t>Accelerate 150% load with </a:t>
            </a:r>
            <a:r>
              <a:rPr lang="en-US" altLang="en-US" b="1" u="sng" dirty="0" err="1"/>
              <a:t>Accel</a:t>
            </a:r>
            <a:r>
              <a:rPr lang="en-US" altLang="en-US" b="1" u="sng" dirty="0"/>
              <a:t> Time Programmed  to 0.1</a:t>
            </a:r>
            <a:endParaRPr lang="en-US" altLang="en-US" b="1" dirty="0"/>
          </a:p>
          <a:p>
            <a:r>
              <a:rPr lang="en-US" altLang="en-US" b="1" dirty="0"/>
              <a:t>Bandwidth = 100 , Inertia Adaptation = Disabled</a:t>
            </a:r>
          </a:p>
        </p:txBody>
      </p:sp>
      <p:pic>
        <p:nvPicPr>
          <p:cNvPr id="274436" name="Picture 4" descr="TEK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20226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37" name="Picture 5" descr="TEK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87191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38" name="Picture 6" descr="TEK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66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Accelerate with 150% Torque</a:t>
            </a:r>
          </a:p>
        </p:txBody>
      </p:sp>
    </p:spTree>
    <p:extLst>
      <p:ext uri="{BB962C8B-B14F-4D97-AF65-F5344CB8AC3E}">
        <p14:creationId xmlns:p14="http://schemas.microsoft.com/office/powerpoint/2010/main" val="25904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Only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1547207"/>
            <a:ext cx="5333492" cy="33249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7205" y="1547207"/>
            <a:ext cx="3886200" cy="4351338"/>
          </a:xfrm>
        </p:spPr>
        <p:txBody>
          <a:bodyPr/>
          <a:lstStyle/>
          <a:p>
            <a:r>
              <a:rPr lang="en-US" dirty="0" smtClean="0"/>
              <a:t>Steady State Error</a:t>
            </a:r>
          </a:p>
          <a:p>
            <a:r>
              <a:rPr lang="en-US" dirty="0" smtClean="0"/>
              <a:t>Doubling Proportional term reduces the steady state error by ½</a:t>
            </a:r>
          </a:p>
          <a:p>
            <a:r>
              <a:rPr lang="en-US" dirty="0" smtClean="0"/>
              <a:t>Responsible for the depth of the speed deviation on a load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300-01DC-494B-85EF-AE66CBAEE661}" type="slidenum">
              <a:rPr lang="en-US" altLang="en-US"/>
              <a:pPr/>
              <a:t>80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altLang="en-US" sz="3000"/>
              <a:t>Experimental Data:150% Shock Data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143000" y="14288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DAA4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1161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tIns="320040" bIns="182880" anchor="ctr"/>
          <a:lstStyle>
            <a:lvl1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ctr">
              <a:lnSpc>
                <a:spcPct val="80000"/>
              </a:lnSpc>
              <a:spcBef>
                <a:spcPct val="0"/>
              </a:spcBef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000"/>
              <a:t/>
            </a:r>
            <a:br>
              <a:rPr lang="en-US" altLang="en-US" sz="3000"/>
            </a:br>
            <a:endParaRPr lang="en-US" altLang="en-US" sz="3000"/>
          </a:p>
        </p:txBody>
      </p:sp>
      <p:pic>
        <p:nvPicPr>
          <p:cNvPr id="275461" name="Picture 5" descr="TEK0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5025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5462" name="Picture 6" descr="TEK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5025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5463" name="Line 7"/>
          <p:cNvSpPr>
            <a:spLocks noChangeShapeType="1"/>
          </p:cNvSpPr>
          <p:nvPr/>
        </p:nvSpPr>
        <p:spPr bwMode="auto">
          <a:xfrm flipH="1" flipV="1">
            <a:off x="6600825" y="2941638"/>
            <a:ext cx="1154113" cy="1096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 flipH="1">
            <a:off x="6388100" y="4100513"/>
            <a:ext cx="86518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7485063" y="3551238"/>
            <a:ext cx="1658937" cy="1096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t>With Inertia Adaptation disabled the motor current and torque is installable. </a:t>
            </a:r>
            <a:endParaRPr kumimoji="0" lang="en-US" altLang="en-US" sz="28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22733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Enabled</a:t>
            </a: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4914900" y="1408113"/>
            <a:ext cx="20447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Disabled</a:t>
            </a:r>
          </a:p>
        </p:txBody>
      </p:sp>
    </p:spTree>
    <p:extLst>
      <p:ext uri="{BB962C8B-B14F-4D97-AF65-F5344CB8AC3E}">
        <p14:creationId xmlns:p14="http://schemas.microsoft.com/office/powerpoint/2010/main" val="2595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rgbClr val="FF0000"/>
                </a:solidFill>
              </a:rPr>
              <a:t>Load Observer/Inertia Adaption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Regulator:  KP and KI</a:t>
            </a:r>
          </a:p>
        </p:txBody>
      </p:sp>
    </p:spTree>
    <p:extLst>
      <p:ext uri="{BB962C8B-B14F-4D97-AF65-F5344CB8AC3E}">
        <p14:creationId xmlns:p14="http://schemas.microsoft.com/office/powerpoint/2010/main" val="28023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1E8C-B0F3-40A1-809D-CB4D7D04CD20}" type="slidenum">
              <a:rPr lang="en-US" altLang="en-US"/>
              <a:pPr/>
              <a:t>82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Inertia Adaptation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1905000" y="1600200"/>
          <a:ext cx="6162675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r:id="rId3" imgW="6411728" imgH="3349857" progId="Visio.Drawing.11">
                  <p:embed/>
                </p:oleObj>
              </mc:Choice>
              <mc:Fallback>
                <p:oleObj r:id="rId3" imgW="6411728" imgH="33498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6162675" cy="321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5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rgbClr val="FF0000"/>
                </a:solidFill>
              </a:rPr>
              <a:t>Position Loop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Observer/Inertia Adaption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Regulator:  KP and KI</a:t>
            </a:r>
          </a:p>
        </p:txBody>
      </p:sp>
    </p:spTree>
    <p:extLst>
      <p:ext uri="{BB962C8B-B14F-4D97-AF65-F5344CB8AC3E}">
        <p14:creationId xmlns:p14="http://schemas.microsoft.com/office/powerpoint/2010/main" val="31018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point 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Drive must be configured in a Flux Vector Mode</a:t>
            </a:r>
          </a:p>
          <a:p>
            <a:pPr lvl="1"/>
            <a:r>
              <a:rPr lang="en-US" dirty="0" smtClean="0"/>
              <a:t>Induction FV</a:t>
            </a:r>
          </a:p>
          <a:p>
            <a:pPr lvl="1"/>
            <a:r>
              <a:rPr lang="en-US" dirty="0" smtClean="0"/>
              <a:t>PM FV</a:t>
            </a:r>
          </a:p>
          <a:p>
            <a:pPr lvl="1"/>
            <a:r>
              <a:rPr lang="en-US" dirty="0" smtClean="0"/>
              <a:t>IPM FV</a:t>
            </a:r>
          </a:p>
          <a:p>
            <a:r>
              <a:rPr lang="en-US" dirty="0" smtClean="0"/>
              <a:t>Drive Must have an encoder on the motor</a:t>
            </a:r>
          </a:p>
          <a:p>
            <a:r>
              <a:rPr lang="en-US" dirty="0" smtClean="0"/>
              <a:t>Position Feedback must be set 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572000" y="2697865"/>
            <a:ext cx="4419600" cy="2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Point to Point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895535"/>
            <a:ext cx="8839200" cy="41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Following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Regen Power Limit  (P426)</a:t>
            </a:r>
          </a:p>
          <a:p>
            <a:pPr lvl="1"/>
            <a:r>
              <a:rPr lang="en-US" dirty="0" smtClean="0"/>
              <a:t>Needs to be at least 200%</a:t>
            </a:r>
          </a:p>
          <a:p>
            <a:r>
              <a:rPr lang="en-US" dirty="0" smtClean="0"/>
              <a:t>Negative Torque Limit (P671)</a:t>
            </a:r>
          </a:p>
          <a:p>
            <a:pPr lvl="1"/>
            <a:r>
              <a:rPr lang="en-US" dirty="0" smtClean="0"/>
              <a:t>Needs to be at least 100%</a:t>
            </a:r>
          </a:p>
          <a:p>
            <a:r>
              <a:rPr lang="en-US" dirty="0" smtClean="0"/>
              <a:t>Positive Torque  Limit (P670)</a:t>
            </a:r>
          </a:p>
          <a:p>
            <a:r>
              <a:rPr lang="en-US" dirty="0" smtClean="0"/>
              <a:t>Bus Regulation Mode  (P372)</a:t>
            </a:r>
          </a:p>
          <a:p>
            <a:pPr lvl="1"/>
            <a:r>
              <a:rPr lang="en-US" dirty="0" smtClean="0"/>
              <a:t>Needs to be Dynamic Brake</a:t>
            </a:r>
            <a:endParaRPr lang="en-US" dirty="0"/>
          </a:p>
          <a:p>
            <a:pPr lvl="1"/>
            <a:r>
              <a:rPr lang="en-US" dirty="0" smtClean="0"/>
              <a:t>Bus Regulation Mode set to adjust frequency!!!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Attempt there is an overvoltage!!</a:t>
            </a:r>
            <a:br>
              <a:rPr lang="en-US" dirty="0" smtClean="0"/>
            </a:br>
            <a:r>
              <a:rPr lang="en-US" dirty="0" err="1" smtClean="0"/>
              <a:t>Overvoltage</a:t>
            </a:r>
            <a:r>
              <a:rPr lang="en-US" dirty="0" smtClean="0"/>
              <a:t> and dynamic brake temp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2586602"/>
            <a:ext cx="4419600" cy="275159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572000" y="2598907"/>
            <a:ext cx="4419600" cy="27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P382	DB Resistor Type	External</a:t>
            </a:r>
          </a:p>
          <a:p>
            <a:r>
              <a:rPr lang="en-US" dirty="0" smtClean="0"/>
              <a:t>P383 DB Ext Ohms</a:t>
            </a:r>
          </a:p>
          <a:p>
            <a:r>
              <a:rPr lang="en-US" dirty="0" smtClean="0"/>
              <a:t>P384 DB Ext Watts</a:t>
            </a:r>
          </a:p>
          <a:p>
            <a:r>
              <a:rPr lang="en-US" dirty="0" smtClean="0"/>
              <a:t>P385 DB </a:t>
            </a:r>
            <a:r>
              <a:rPr lang="en-US" dirty="0" err="1" smtClean="0"/>
              <a:t>ExtPulseWatts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Sets the thermal transient response of the external dynamic brake resistor defined by the maximum allowable power to the dynamic brake resistor for 1 second without exceeding the resistor’s element temperature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Joules or Watt Sec</a:t>
            </a:r>
          </a:p>
          <a:p>
            <a:r>
              <a:rPr lang="en-US" dirty="0" smtClean="0"/>
              <a:t>Resistor Manufactures Know this number and will give it to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40 rad/sec   </a:t>
            </a:r>
            <a:r>
              <a:rPr lang="en-US" dirty="0" err="1" smtClean="0"/>
              <a:t>KPp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A6E-5081-0841-A450-A9B79E432CA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2400" y="1866377"/>
            <a:ext cx="8839200" cy="41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Integral Term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1588370"/>
            <a:ext cx="4812138" cy="34312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Reduces Steady State Error to zero!</a:t>
            </a:r>
          </a:p>
          <a:p>
            <a:r>
              <a:rPr lang="en-US" dirty="0" smtClean="0"/>
              <a:t>Decreases the recovery time after a load disturbance</a:t>
            </a:r>
          </a:p>
          <a:p>
            <a:r>
              <a:rPr lang="en-US" dirty="0" smtClean="0"/>
              <a:t>Causes overshoot and ringing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40 rad/sec  </a:t>
            </a:r>
            <a:r>
              <a:rPr lang="en-US" dirty="0" err="1" smtClean="0"/>
              <a:t>KPp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926859"/>
            <a:ext cx="8839200" cy="40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Manual:  Drives-AT004A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72975" y="1295400"/>
            <a:ext cx="45980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17A3C-3C90-2C4D-BD99-1B4D3754111E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5359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Position Loop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43942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Observer/Inertia Adaption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3454400"/>
            <a:ext cx="464820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Filters: FIR, Lead-Lag, Notch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8599" y="2489200"/>
            <a:ext cx="4913851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Frequency Response: Gain Calculations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524000"/>
            <a:ext cx="4913850" cy="838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2250" dist="88900" dir="10560000" sx="98000" sy="98000" algn="tl" rotWithShape="0">
              <a:srgbClr val="000000">
                <a:alpha val="1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7800">
              <a:lnSpc>
                <a:spcPts val="26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Regulator:  KP and KI</a:t>
            </a:r>
          </a:p>
        </p:txBody>
      </p:sp>
    </p:spTree>
    <p:extLst>
      <p:ext uri="{BB962C8B-B14F-4D97-AF65-F5344CB8AC3E}">
        <p14:creationId xmlns:p14="http://schemas.microsoft.com/office/powerpoint/2010/main" val="34469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Regulator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0498179"/>
              </p:ext>
            </p:extLst>
          </p:nvPr>
        </p:nvGraphicFramePr>
        <p:xfrm>
          <a:off x="457200" y="1246056"/>
          <a:ext cx="8305800" cy="544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603"/>
                <a:gridCol w="1363297"/>
                <a:gridCol w="1009806"/>
                <a:gridCol w="1571547"/>
                <a:gridCol w="1571547"/>
              </a:tblGrid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 Name/Function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PF700S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PF700VC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PFDC</a:t>
                      </a:r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Inertia/System</a:t>
                      </a:r>
                      <a:r>
                        <a:rPr lang="en-US" baseline="0" dirty="0" smtClean="0"/>
                        <a:t> Inertia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/>
                </a:tc>
              </a:tr>
              <a:tr h="413413">
                <a:tc>
                  <a:txBody>
                    <a:bodyPr/>
                    <a:lstStyle/>
                    <a:p>
                      <a:r>
                        <a:rPr lang="en-US" dirty="0" smtClean="0"/>
                        <a:t>Speed Regulator</a:t>
                      </a:r>
                      <a:r>
                        <a:rPr lang="en-US" baseline="0" dirty="0" smtClean="0"/>
                        <a:t>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</a:t>
                      </a:r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smtClean="0"/>
                        <a:t>Regulator </a:t>
                      </a:r>
                      <a:r>
                        <a:rPr lang="en-US" dirty="0" smtClean="0"/>
                        <a:t>Damping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436</a:t>
                      </a:r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Reg</a:t>
                      </a:r>
                      <a:r>
                        <a:rPr lang="en-US" baseline="0" dirty="0" smtClean="0"/>
                        <a:t> P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I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Error LPF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FB </a:t>
                      </a:r>
                      <a:r>
                        <a:rPr lang="en-US" dirty="0" err="1" smtClean="0"/>
                        <a:t>Filt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FB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Filt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FB </a:t>
                      </a:r>
                      <a:r>
                        <a:rPr lang="en-US" dirty="0" err="1" smtClean="0"/>
                        <a:t>Filt</a:t>
                      </a:r>
                      <a:r>
                        <a:rPr lang="en-US" dirty="0" smtClean="0"/>
                        <a:t>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</a:t>
                      </a:r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baseline="0" dirty="0" smtClean="0"/>
                        <a:t> Output </a:t>
                      </a:r>
                      <a:r>
                        <a:rPr lang="en-US" baseline="0" dirty="0" err="1" smtClean="0"/>
                        <a:t>Filt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Output </a:t>
                      </a:r>
                      <a:r>
                        <a:rPr lang="en-US" dirty="0" err="1" smtClean="0"/>
                        <a:t>Filt</a:t>
                      </a:r>
                      <a:r>
                        <a:rPr lang="en-US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</a:tr>
              <a:tr h="604394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Output </a:t>
                      </a:r>
                      <a:r>
                        <a:rPr lang="en-US" dirty="0" err="1" smtClean="0"/>
                        <a:t>Filt</a:t>
                      </a:r>
                      <a:r>
                        <a:rPr lang="en-US" dirty="0" smtClean="0"/>
                        <a:t>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45368">
                <a:tc>
                  <a:txBody>
                    <a:bodyPr/>
                    <a:lstStyle/>
                    <a:p>
                      <a:r>
                        <a:rPr lang="en-US" dirty="0" smtClean="0"/>
                        <a:t>Speed 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AntiBckup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7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Adaption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4823134"/>
              </p:ext>
            </p:extLst>
          </p:nvPr>
        </p:nvGraphicFramePr>
        <p:xfrm>
          <a:off x="152400" y="1295400"/>
          <a:ext cx="8839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 name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PF700S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PF755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 Adapt Select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 Adapt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 Adapt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 Observer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 Adapt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</a:t>
                      </a:r>
                      <a:r>
                        <a:rPr lang="en-US" baseline="0" dirty="0" smtClean="0"/>
                        <a:t> Observer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8D7BB-C5F0-C74A-897E-AD5E99CA2DB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Tech Support is a team</a:t>
            </a:r>
          </a:p>
          <a:p>
            <a:r>
              <a:rPr lang="en-US" dirty="0" smtClean="0"/>
              <a:t>My colleague, Steve Wirtz has been correlating your questions</a:t>
            </a:r>
          </a:p>
          <a:p>
            <a:r>
              <a:rPr lang="en-US" dirty="0" smtClean="0"/>
              <a:t>Will answer some of them and the remainder we will put in the question and answer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heme/theme1.xml><?xml version="1.0" encoding="utf-8"?>
<a:theme xmlns:a="http://schemas.openxmlformats.org/drawingml/2006/main" name="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PUBLIC_CO900-RevH.pptx" id="{D161AF14-0578-4ACF-8602-7538A52D7886}" vid="{87C5ADF2-E76C-4D0B-9575-3677D28EAA41}"/>
    </a:ext>
  </a:extLst>
</a:theme>
</file>

<file path=ppt/theme/theme2.xml><?xml version="1.0" encoding="utf-8"?>
<a:theme xmlns:a="http://schemas.openxmlformats.org/drawingml/2006/main" name="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PUBLIC_CO900-RevH.pptx" id="{D161AF14-0578-4ACF-8602-7538A52D7886}" vid="{367300D9-51D0-40D8-AE34-8A2026302A5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A Standard">
    <a:dk1>
      <a:srgbClr val="000000"/>
    </a:dk1>
    <a:lt1>
      <a:srgbClr val="FFFFFF"/>
    </a:lt1>
    <a:dk2>
      <a:srgbClr val="000000"/>
    </a:dk2>
    <a:lt2>
      <a:srgbClr val="474747"/>
    </a:lt2>
    <a:accent1>
      <a:srgbClr val="C41230"/>
    </a:accent1>
    <a:accent2>
      <a:srgbClr val="474747"/>
    </a:accent2>
    <a:accent3>
      <a:srgbClr val="003EA2"/>
    </a:accent3>
    <a:accent4>
      <a:srgbClr val="7030A0"/>
    </a:accent4>
    <a:accent5>
      <a:srgbClr val="EAAB00"/>
    </a:accent5>
    <a:accent6>
      <a:srgbClr val="7AB800"/>
    </a:accent6>
    <a:hlink>
      <a:srgbClr val="C41230"/>
    </a:hlink>
    <a:folHlink>
      <a:srgbClr val="CAC7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RockwellAutomation_Std_PUBLIC_CO900-RevH</Template>
  <TotalTime>0</TotalTime>
  <Words>2430</Words>
  <Application>Microsoft Office PowerPoint</Application>
  <PresentationFormat>On-screen Show (4:3)</PresentationFormat>
  <Paragraphs>620</Paragraphs>
  <Slides>95</Slides>
  <Notes>49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95</vt:i4>
      </vt:variant>
    </vt:vector>
  </HeadingPairs>
  <TitlesOfParts>
    <vt:vector size="111" baseType="lpstr">
      <vt:lpstr>Arial Unicode MS</vt:lpstr>
      <vt:lpstr>ＭＳ Ｐゴシック</vt:lpstr>
      <vt:lpstr>Arial</vt:lpstr>
      <vt:lpstr>Arial Narrow</vt:lpstr>
      <vt:lpstr>Symbol</vt:lpstr>
      <vt:lpstr>Times</vt:lpstr>
      <vt:lpstr>Webdings</vt:lpstr>
      <vt:lpstr>Wingdings</vt:lpstr>
      <vt:lpstr>RA_Internal-CONFIDENTIAL-Lock-5058-CO900C-5-14-12</vt:lpstr>
      <vt:lpstr>RA-Dark</vt:lpstr>
      <vt:lpstr>Photo Editor Photo</vt:lpstr>
      <vt:lpstr>Visio</vt:lpstr>
      <vt:lpstr>VISIO</vt:lpstr>
      <vt:lpstr>Equation</vt:lpstr>
      <vt:lpstr>Mathcad</vt:lpstr>
      <vt:lpstr>Microsoft Office Visio Drawing</vt:lpstr>
      <vt:lpstr>Welcome!</vt:lpstr>
      <vt:lpstr>Tech Genius Webinar</vt:lpstr>
      <vt:lpstr>Agenda</vt:lpstr>
      <vt:lpstr>Objectives</vt:lpstr>
      <vt:lpstr>Good Manual:  Drives-AT004A </vt:lpstr>
      <vt:lpstr>Agenda</vt:lpstr>
      <vt:lpstr>Regulator</vt:lpstr>
      <vt:lpstr>Proportional Only</vt:lpstr>
      <vt:lpstr>Adding Integral Term</vt:lpstr>
      <vt:lpstr>PF755 Velocity Regulator</vt:lpstr>
      <vt:lpstr>KP and KI</vt:lpstr>
      <vt:lpstr>KP =10  KI=0</vt:lpstr>
      <vt:lpstr>KP =10  KI=0</vt:lpstr>
      <vt:lpstr>KP=20  KI=0</vt:lpstr>
      <vt:lpstr>KP=20  KI=0</vt:lpstr>
      <vt:lpstr>KP=40   KI=0</vt:lpstr>
      <vt:lpstr>KP=40   KI=0</vt:lpstr>
      <vt:lpstr>KP=20 KI=50</vt:lpstr>
      <vt:lpstr>KP=20 KI=50</vt:lpstr>
      <vt:lpstr>KP=20 KI=100</vt:lpstr>
      <vt:lpstr>KP=20 KI=100</vt:lpstr>
      <vt:lpstr>KP=20, KI=75</vt:lpstr>
      <vt:lpstr>KP=20, KI=63</vt:lpstr>
      <vt:lpstr>KP=20  KI=200</vt:lpstr>
      <vt:lpstr>KP=20  KI=200</vt:lpstr>
      <vt:lpstr>Negative FeedForward</vt:lpstr>
      <vt:lpstr>Negative Feedforward KP=40 KI=63 NNF=0</vt:lpstr>
      <vt:lpstr>Negative Feedforward KP=40 KI=63 NNF=0.3</vt:lpstr>
      <vt:lpstr>Agenda</vt:lpstr>
      <vt:lpstr>Frequency Response</vt:lpstr>
      <vt:lpstr>Bandwidth</vt:lpstr>
      <vt:lpstr>Bode Diagram Shows all Frequencies </vt:lpstr>
      <vt:lpstr>Input Frequency = 1 rad/second </vt:lpstr>
      <vt:lpstr>Input 10 rad/sec  wc=10 rad/sec</vt:lpstr>
      <vt:lpstr>Input 100 rad/sec  wco=10</vt:lpstr>
      <vt:lpstr>Bode Diagram Shows all Frequencies</vt:lpstr>
      <vt:lpstr>Regulators &amp; Tuning – Gains Bandwidth / Response</vt:lpstr>
      <vt:lpstr>Regulator</vt:lpstr>
      <vt:lpstr>Inertia Test</vt:lpstr>
      <vt:lpstr>Speed Regulator BW=10</vt:lpstr>
      <vt:lpstr>Speed Regulator BW=10</vt:lpstr>
      <vt:lpstr>Speed Regulator BW=20</vt:lpstr>
      <vt:lpstr>Speed Regulator BW=20</vt:lpstr>
      <vt:lpstr>Speed Regulator BW=20</vt:lpstr>
      <vt:lpstr>Speed Regulator BW=40 </vt:lpstr>
      <vt:lpstr>Speed Regulator BW=40</vt:lpstr>
      <vt:lpstr>Agenda</vt:lpstr>
      <vt:lpstr>Encoder Feedback  Finite Impulse Response Filter  (FIR)</vt:lpstr>
      <vt:lpstr>P125 at 12 rad/sec  BW=5,10,20</vt:lpstr>
      <vt:lpstr>Changing P125  From 12 rad/sec to 50 rad/sec</vt:lpstr>
      <vt:lpstr>Lead Lag Filter: What is it?</vt:lpstr>
      <vt:lpstr>Lead-Lag Compensation</vt:lpstr>
      <vt:lpstr>Lead Lag Filter</vt:lpstr>
      <vt:lpstr>Types of Mechanical Problems: Backlash</vt:lpstr>
      <vt:lpstr>Regulators &amp; Tuning - Lead/Lag Filters</vt:lpstr>
      <vt:lpstr>Bode Plot (kn=0.7 Wn=35)</vt:lpstr>
      <vt:lpstr>Velocity Lead Lag</vt:lpstr>
      <vt:lpstr>Resonance Frequency</vt:lpstr>
      <vt:lpstr>No Comp</vt:lpstr>
      <vt:lpstr>Reviewing Data</vt:lpstr>
      <vt:lpstr>Using Lead-Lag Filter</vt:lpstr>
      <vt:lpstr>Notch Filter</vt:lpstr>
      <vt:lpstr>M109 Oscillation</vt:lpstr>
      <vt:lpstr>M109  Approx  18 cycles/second</vt:lpstr>
      <vt:lpstr>M109   18 Hz Notch</vt:lpstr>
      <vt:lpstr>iAnalyzer</vt:lpstr>
      <vt:lpstr>Agenda</vt:lpstr>
      <vt:lpstr>Load Observer</vt:lpstr>
      <vt:lpstr>Load Observer</vt:lpstr>
      <vt:lpstr>Load observer Speed Regulator BW=10</vt:lpstr>
      <vt:lpstr>Inertia Adaption</vt:lpstr>
      <vt:lpstr>What Limits Bandwidth?</vt:lpstr>
      <vt:lpstr>Back Ground</vt:lpstr>
      <vt:lpstr>Types of Mechanical Problems: Backlash</vt:lpstr>
      <vt:lpstr>Resonant Frequency</vt:lpstr>
      <vt:lpstr>Motor to Load Rato</vt:lpstr>
      <vt:lpstr>Inertia Adaptation </vt:lpstr>
      <vt:lpstr>Inertia Adaption Circuit</vt:lpstr>
      <vt:lpstr>Accelerate with 150% Torque</vt:lpstr>
      <vt:lpstr>Experimental Data:150% Shock Data</vt:lpstr>
      <vt:lpstr>Agenda</vt:lpstr>
      <vt:lpstr>Inertia Adaptation</vt:lpstr>
      <vt:lpstr>Agenda</vt:lpstr>
      <vt:lpstr>Point to point position</vt:lpstr>
      <vt:lpstr>Simple Point to Point Application</vt:lpstr>
      <vt:lpstr>Check the Following</vt:lpstr>
      <vt:lpstr>Next Attempt there is an overvoltage!! Overvoltage and dynamic brake temp</vt:lpstr>
      <vt:lpstr>Dynamic Brake</vt:lpstr>
      <vt:lpstr>Speed Regulator 40 rad/sec   KPp=2</vt:lpstr>
      <vt:lpstr>Speed Regulator 40 rad/sec  KPp=8</vt:lpstr>
      <vt:lpstr>Good Manual:  Drives-AT004A </vt:lpstr>
      <vt:lpstr>Agenda</vt:lpstr>
      <vt:lpstr>Speed Regulator Parameters</vt:lpstr>
      <vt:lpstr>Inertia Adaption Parameters</vt:lpstr>
      <vt:lpstr>Questions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Rockwell Automation</dc:subject>
  <dc:creator/>
  <cp:keywords>Rockwell Automation</cp:keywords>
  <dc:description>Rockwell Automation</dc:description>
  <cp:lastModifiedBy/>
  <cp:revision>1</cp:revision>
  <dcterms:created xsi:type="dcterms:W3CDTF">2015-10-16T16:16:02Z</dcterms:created>
  <dcterms:modified xsi:type="dcterms:W3CDTF">2015-11-05T00:59:02Z</dcterms:modified>
  <cp:category>Rockwell Automation</cp:category>
  <cp:contentStatus>Rockwell Automation</cp:contentStatus>
</cp:coreProperties>
</file>